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12192000" cy="6858000"/>
  <p:embeddedFontLst>
    <p:embeddedFont>
      <p:font typeface="Raleway"/>
      <p:regular r:id="rId19"/>
      <p:bold r:id="rId20"/>
      <p:italic r:id="rId21"/>
      <p:boldItalic r:id="rId22"/>
    </p:embeddedFont>
    <p:embeddedFont>
      <p:font typeface="Oswald"/>
      <p:regular r:id="rId23"/>
      <p:bold r:id="rId24"/>
    </p:embeddedFon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g4nMqCzIGJdjIMcOsmIZXqXp+z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Oswald-bold.fntdata"/><Relationship Id="rId23"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enturyGothic-bold.fntdata"/><Relationship Id="rId25" Type="http://schemas.openxmlformats.org/officeDocument/2006/relationships/font" Target="fonts/CenturyGothic-regular.fntdata"/><Relationship Id="rId28" Type="http://schemas.openxmlformats.org/officeDocument/2006/relationships/font" Target="fonts/CenturyGothic-boldItalic.fntdata"/><Relationship Id="rId27" Type="http://schemas.openxmlformats.org/officeDocument/2006/relationships/font" Target="fonts/CenturyGothic-italic.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aleway-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notes"/>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59998e5d4b_0_28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59998e5d4b_0_28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9998e5d4b_0_37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59998e5d4b_0_37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59998e5d4b_0_353: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59998e5d4b_0_353: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9998e5d4b_0_35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59998e5d4b_0_35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9998e5d4b_0_366: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59998e5d4b_0_366: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59998e5d4b_0_58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59998e5d4b_0_58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59998e5d4b_0_1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59998e5d4b_0_1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9998e5d4b_0_48: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59998e5d4b_0_48: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9998e5d4b_0_77: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59998e5d4b_0_77: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9998e5d4b_0_29: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59998e5d4b_0_29: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59998e5d4b_0_12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59998e5d4b_0_12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9998e5d4b_0_202: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59998e5d4b_0_202: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9998e5d4b_0_52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59998e5d4b_0_520:notes"/>
          <p:cNvSpPr/>
          <p:nvPr>
            <p:ph idx="2" type="sldImg"/>
          </p:nvPr>
        </p:nvSpPr>
        <p:spPr>
          <a:xfrm>
            <a:off x="2032400" y="514350"/>
            <a:ext cx="81285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text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vertical i text"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objecte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çalera de la secció"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cte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4"/>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4"/>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és títol"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ingut amb llegenda"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mb llegenda"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3.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1.jpg"/><Relationship Id="rId6" Type="http://schemas.openxmlformats.org/officeDocument/2006/relationships/image" Target="../media/image12.jpg"/><Relationship Id="rId7"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4"/>
          <p:cNvSpPr/>
          <p:nvPr/>
        </p:nvSpPr>
        <p:spPr>
          <a:xfrm>
            <a:off x="0" y="0"/>
            <a:ext cx="12192000" cy="69414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4"/>
          <p:cNvSpPr txBox="1"/>
          <p:nvPr>
            <p:ph idx="1" type="body"/>
          </p:nvPr>
        </p:nvSpPr>
        <p:spPr>
          <a:xfrm>
            <a:off x="757875" y="4843850"/>
            <a:ext cx="5726100" cy="125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b="1" lang="es-ES" sz="2700">
                <a:solidFill>
                  <a:schemeClr val="lt1"/>
                </a:solidFill>
                <a:latin typeface="Century Gothic"/>
                <a:ea typeface="Century Gothic"/>
                <a:cs typeface="Century Gothic"/>
                <a:sym typeface="Century Gothic"/>
              </a:rPr>
              <a:t>Lodz University of Technology</a:t>
            </a:r>
            <a:br>
              <a:rPr lang="es-ES" sz="2700">
                <a:solidFill>
                  <a:schemeClr val="lt1"/>
                </a:solidFill>
                <a:latin typeface="Century Gothic"/>
                <a:ea typeface="Century Gothic"/>
                <a:cs typeface="Century Gothic"/>
                <a:sym typeface="Century Gothic"/>
              </a:rPr>
            </a:br>
            <a:r>
              <a:rPr lang="es-ES" sz="2700">
                <a:solidFill>
                  <a:schemeClr val="lt1"/>
                </a:solidFill>
                <a:latin typeface="Century Gothic"/>
                <a:ea typeface="Century Gothic"/>
                <a:cs typeface="Century Gothic"/>
                <a:sym typeface="Century Gothic"/>
              </a:rPr>
              <a:t>Miłosz Kazuła, Michał Majchrzak</a:t>
            </a:r>
            <a:br>
              <a:rPr lang="es-ES" sz="2700">
                <a:solidFill>
                  <a:schemeClr val="lt1"/>
                </a:solidFill>
                <a:latin typeface="Century Gothic"/>
                <a:ea typeface="Century Gothic"/>
                <a:cs typeface="Century Gothic"/>
                <a:sym typeface="Century Gothic"/>
              </a:rPr>
            </a:br>
            <a:r>
              <a:rPr lang="es-ES" sz="2700">
                <a:solidFill>
                  <a:schemeClr val="lt1"/>
                </a:solidFill>
                <a:latin typeface="Century Gothic"/>
                <a:ea typeface="Century Gothic"/>
                <a:cs typeface="Century Gothic"/>
                <a:sym typeface="Century Gothic"/>
              </a:rPr>
              <a:t>2023</a:t>
            </a:r>
            <a:endParaRPr sz="2700">
              <a:solidFill>
                <a:schemeClr val="lt1"/>
              </a:solidFill>
              <a:latin typeface="Century Gothic"/>
              <a:ea typeface="Century Gothic"/>
              <a:cs typeface="Century Gothic"/>
              <a:sym typeface="Century Gothic"/>
            </a:endParaRPr>
          </a:p>
        </p:txBody>
      </p:sp>
      <p:sp>
        <p:nvSpPr>
          <p:cNvPr id="86" name="Google Shape;86;p4"/>
          <p:cNvSpPr txBox="1"/>
          <p:nvPr/>
        </p:nvSpPr>
        <p:spPr>
          <a:xfrm>
            <a:off x="838200" y="702050"/>
            <a:ext cx="10598100" cy="3443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b="1" lang="es-ES" sz="4400">
                <a:solidFill>
                  <a:schemeClr val="dk1"/>
                </a:solidFill>
                <a:latin typeface="Century Gothic"/>
                <a:ea typeface="Century Gothic"/>
                <a:cs typeface="Century Gothic"/>
                <a:sym typeface="Century Gothic"/>
              </a:rPr>
              <a:t>Uncertainty in 3D reconstruction</a:t>
            </a:r>
            <a:br>
              <a:rPr b="1" lang="es-ES" sz="4400">
                <a:solidFill>
                  <a:schemeClr val="dk1"/>
                </a:solidFill>
                <a:latin typeface="Century Gothic"/>
                <a:ea typeface="Century Gothic"/>
                <a:cs typeface="Century Gothic"/>
                <a:sym typeface="Century Gothic"/>
              </a:rPr>
            </a:br>
            <a:r>
              <a:rPr lang="es-ES" sz="4400">
                <a:solidFill>
                  <a:schemeClr val="dk1"/>
                </a:solidFill>
                <a:latin typeface="Century Gothic"/>
                <a:ea typeface="Century Gothic"/>
                <a:cs typeface="Century Gothic"/>
                <a:sym typeface="Century Gothic"/>
              </a:rPr>
              <a:t>Case study: Synagogue in Pilica</a:t>
            </a:r>
            <a:endParaRPr sz="4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entury Gothic"/>
              <a:buNone/>
            </a:pPr>
            <a:r>
              <a:t/>
            </a:r>
            <a:endParaRPr b="1" sz="4400">
              <a:solidFill>
                <a:schemeClr val="dk1"/>
              </a:solidFill>
              <a:latin typeface="Century Gothic"/>
              <a:ea typeface="Century Gothic"/>
              <a:cs typeface="Century Gothic"/>
              <a:sym typeface="Century Gothic"/>
            </a:endParaRPr>
          </a:p>
        </p:txBody>
      </p:sp>
      <p:sp>
        <p:nvSpPr>
          <p:cNvPr id="87" name="Google Shape;87;p4"/>
          <p:cNvSpPr/>
          <p:nvPr/>
        </p:nvSpPr>
        <p:spPr>
          <a:xfrm>
            <a:off x="800275" y="619694"/>
            <a:ext cx="75900" cy="136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4"/>
          <p:cNvSpPr txBox="1"/>
          <p:nvPr/>
        </p:nvSpPr>
        <p:spPr>
          <a:xfrm>
            <a:off x="838200" y="2335950"/>
            <a:ext cx="105981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t/>
            </a:r>
            <a:endParaRPr i="0" sz="4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59998e5d4b_0_286"/>
          <p:cNvSpPr/>
          <p:nvPr/>
        </p:nvSpPr>
        <p:spPr>
          <a:xfrm>
            <a:off x="807175" y="1482150"/>
            <a:ext cx="10975200" cy="3893700"/>
          </a:xfrm>
          <a:prstGeom prst="rect">
            <a:avLst/>
          </a:prstGeom>
          <a:noFill/>
          <a:ln cap="flat" cmpd="sng" w="762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59998e5d4b_0_286"/>
          <p:cNvSpPr txBox="1"/>
          <p:nvPr/>
        </p:nvSpPr>
        <p:spPr>
          <a:xfrm>
            <a:off x="800275" y="1872300"/>
            <a:ext cx="10989000" cy="311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s-ES" sz="2800">
                <a:solidFill>
                  <a:schemeClr val="dk1"/>
                </a:solidFill>
                <a:latin typeface="Century Gothic"/>
                <a:ea typeface="Century Gothic"/>
                <a:cs typeface="Century Gothic"/>
                <a:sym typeface="Century Gothic"/>
              </a:rPr>
              <a:t>After evaluating the quality of sources, we proceed to the modeling stage. At this point, it is necessary to determine the desired mLOD (modelled Level of Detail) for each element of the reconstructed building.</a:t>
            </a:r>
            <a:endParaRPr sz="2800">
              <a:solidFill>
                <a:schemeClr val="dk1"/>
              </a:solidFill>
              <a:latin typeface="Century Gothic"/>
              <a:ea typeface="Century Gothic"/>
              <a:cs typeface="Century Gothic"/>
              <a:sym typeface="Century Gothic"/>
            </a:endParaRPr>
          </a:p>
        </p:txBody>
      </p:sp>
      <p:sp>
        <p:nvSpPr>
          <p:cNvPr id="374" name="Google Shape;374;g259998e5d4b_0_286"/>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375" name="Google Shape;375;g259998e5d4b_0_286"/>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59998e5d4b_0_378"/>
          <p:cNvSpPr/>
          <p:nvPr/>
        </p:nvSpPr>
        <p:spPr>
          <a:xfrm>
            <a:off x="800275" y="3446725"/>
            <a:ext cx="10632000" cy="816300"/>
          </a:xfrm>
          <a:prstGeom prst="rect">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59998e5d4b_0_378"/>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Level of Hypothesis</a:t>
            </a:r>
            <a:endParaRPr b="1" i="0" sz="4400" u="none" cap="none" strike="noStrike">
              <a:solidFill>
                <a:schemeClr val="dk1"/>
              </a:solidFill>
              <a:latin typeface="Century Gothic"/>
              <a:ea typeface="Century Gothic"/>
              <a:cs typeface="Century Gothic"/>
              <a:sym typeface="Century Gothic"/>
            </a:endParaRPr>
          </a:p>
        </p:txBody>
      </p:sp>
      <p:sp>
        <p:nvSpPr>
          <p:cNvPr id="382" name="Google Shape;382;g259998e5d4b_0_378"/>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3" name="Google Shape;383;g259998e5d4b_0_378"/>
          <p:cNvSpPr txBox="1"/>
          <p:nvPr/>
        </p:nvSpPr>
        <p:spPr>
          <a:xfrm>
            <a:off x="800275" y="1690825"/>
            <a:ext cx="10989000" cy="18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s-ES" sz="2800">
                <a:solidFill>
                  <a:schemeClr val="dk1"/>
                </a:solidFill>
                <a:latin typeface="Century Gothic"/>
                <a:ea typeface="Century Gothic"/>
                <a:cs typeface="Century Gothic"/>
                <a:sym typeface="Century Gothic"/>
              </a:rPr>
              <a:t>After modeling we can determine the </a:t>
            </a:r>
            <a:r>
              <a:rPr b="1" lang="es-ES" sz="2800">
                <a:solidFill>
                  <a:schemeClr val="dk1"/>
                </a:solidFill>
                <a:latin typeface="Century Gothic"/>
                <a:ea typeface="Century Gothic"/>
                <a:cs typeface="Century Gothic"/>
                <a:sym typeface="Century Gothic"/>
              </a:rPr>
              <a:t>L</a:t>
            </a:r>
            <a:r>
              <a:rPr b="1" lang="es-ES" sz="2800">
                <a:solidFill>
                  <a:schemeClr val="dk1"/>
                </a:solidFill>
                <a:latin typeface="Century Gothic"/>
                <a:ea typeface="Century Gothic"/>
                <a:cs typeface="Century Gothic"/>
                <a:sym typeface="Century Gothic"/>
              </a:rPr>
              <a:t>O</a:t>
            </a:r>
            <a:r>
              <a:rPr b="1" lang="es-ES" sz="2800">
                <a:solidFill>
                  <a:schemeClr val="dk1"/>
                </a:solidFill>
                <a:latin typeface="Century Gothic"/>
                <a:ea typeface="Century Gothic"/>
                <a:cs typeface="Century Gothic"/>
                <a:sym typeface="Century Gothic"/>
              </a:rPr>
              <a:t>H </a:t>
            </a:r>
            <a:r>
              <a:rPr lang="es-ES" sz="2800">
                <a:solidFill>
                  <a:schemeClr val="dk1"/>
                </a:solidFill>
                <a:latin typeface="Century Gothic"/>
                <a:ea typeface="Century Gothic"/>
                <a:cs typeface="Century Gothic"/>
                <a:sym typeface="Century Gothic"/>
              </a:rPr>
              <a:t>(Level of Hypothesis) of given element of the </a:t>
            </a:r>
            <a:r>
              <a:rPr lang="es-ES" sz="2800">
                <a:solidFill>
                  <a:schemeClr val="dk1"/>
                </a:solidFill>
                <a:latin typeface="Century Gothic"/>
                <a:ea typeface="Century Gothic"/>
                <a:cs typeface="Century Gothic"/>
                <a:sym typeface="Century Gothic"/>
              </a:rPr>
              <a:t>building</a:t>
            </a:r>
            <a:r>
              <a:rPr lang="es-ES" sz="2800">
                <a:solidFill>
                  <a:schemeClr val="dk1"/>
                </a:solidFill>
                <a:latin typeface="Century Gothic"/>
                <a:ea typeface="Century Gothic"/>
                <a:cs typeface="Century Gothic"/>
                <a:sym typeface="Century Gothic"/>
              </a:rPr>
              <a:t>.</a:t>
            </a:r>
            <a:br>
              <a:rPr lang="es-ES" sz="2800">
                <a:solidFill>
                  <a:schemeClr val="dk1"/>
                </a:solidFill>
                <a:latin typeface="Century Gothic"/>
                <a:ea typeface="Century Gothic"/>
                <a:cs typeface="Century Gothic"/>
                <a:sym typeface="Century Gothic"/>
              </a:rPr>
            </a:br>
            <a:r>
              <a:rPr b="1" lang="es-ES" sz="2800">
                <a:solidFill>
                  <a:schemeClr val="dk1"/>
                </a:solidFill>
                <a:latin typeface="Century Gothic"/>
                <a:ea typeface="Century Gothic"/>
                <a:cs typeface="Century Gothic"/>
                <a:sym typeface="Century Gothic"/>
              </a:rPr>
              <a:t>L</a:t>
            </a:r>
            <a:r>
              <a:rPr b="1" lang="es-ES" sz="2800">
                <a:solidFill>
                  <a:schemeClr val="dk1"/>
                </a:solidFill>
                <a:latin typeface="Century Gothic"/>
                <a:ea typeface="Century Gothic"/>
                <a:cs typeface="Century Gothic"/>
                <a:sym typeface="Century Gothic"/>
              </a:rPr>
              <a:t>O</a:t>
            </a:r>
            <a:r>
              <a:rPr b="1" lang="es-ES" sz="2800">
                <a:solidFill>
                  <a:schemeClr val="dk1"/>
                </a:solidFill>
                <a:latin typeface="Century Gothic"/>
                <a:ea typeface="Century Gothic"/>
                <a:cs typeface="Century Gothic"/>
                <a:sym typeface="Century Gothic"/>
              </a:rPr>
              <a:t>H</a:t>
            </a:r>
            <a:r>
              <a:rPr lang="es-ES" sz="2800">
                <a:solidFill>
                  <a:schemeClr val="dk1"/>
                </a:solidFill>
                <a:latin typeface="Century Gothic"/>
                <a:ea typeface="Century Gothic"/>
                <a:cs typeface="Century Gothic"/>
                <a:sym typeface="Century Gothic"/>
              </a:rPr>
              <a:t> is calculated in the following manner:</a:t>
            </a:r>
            <a:endParaRPr sz="2800">
              <a:solidFill>
                <a:schemeClr val="dk1"/>
              </a:solidFill>
              <a:latin typeface="Century Gothic"/>
              <a:ea typeface="Century Gothic"/>
              <a:cs typeface="Century Gothic"/>
              <a:sym typeface="Century Gothic"/>
            </a:endParaRPr>
          </a:p>
        </p:txBody>
      </p:sp>
      <p:sp>
        <p:nvSpPr>
          <p:cNvPr id="384" name="Google Shape;384;g259998e5d4b_0_378"/>
          <p:cNvSpPr txBox="1"/>
          <p:nvPr/>
        </p:nvSpPr>
        <p:spPr>
          <a:xfrm>
            <a:off x="802500" y="3576925"/>
            <a:ext cx="10632000" cy="61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s-ES" sz="2800">
                <a:solidFill>
                  <a:schemeClr val="lt1"/>
                </a:solidFill>
                <a:latin typeface="Century Gothic"/>
                <a:ea typeface="Century Gothic"/>
                <a:cs typeface="Century Gothic"/>
                <a:sym typeface="Century Gothic"/>
              </a:rPr>
              <a:t>(</a:t>
            </a:r>
            <a:r>
              <a:rPr lang="es-ES" sz="2800">
                <a:solidFill>
                  <a:schemeClr val="lt1"/>
                </a:solidFill>
                <a:latin typeface="Century Gothic"/>
                <a:ea typeface="Century Gothic"/>
                <a:cs typeface="Century Gothic"/>
                <a:sym typeface="Century Gothic"/>
              </a:rPr>
              <a:t>modeled</a:t>
            </a:r>
            <a:r>
              <a:rPr b="1" lang="es-ES" sz="2800">
                <a:solidFill>
                  <a:schemeClr val="lt1"/>
                </a:solidFill>
                <a:latin typeface="Century Gothic"/>
                <a:ea typeface="Century Gothic"/>
                <a:cs typeface="Century Gothic"/>
                <a:sym typeface="Century Gothic"/>
              </a:rPr>
              <a:t> L</a:t>
            </a:r>
            <a:r>
              <a:rPr b="1" lang="es-ES" sz="2800">
                <a:solidFill>
                  <a:schemeClr val="lt1"/>
                </a:solidFill>
                <a:latin typeface="Century Gothic"/>
                <a:ea typeface="Century Gothic"/>
                <a:cs typeface="Century Gothic"/>
                <a:sym typeface="Century Gothic"/>
              </a:rPr>
              <a:t>O</a:t>
            </a:r>
            <a:r>
              <a:rPr b="1" lang="es-ES" sz="2800">
                <a:solidFill>
                  <a:schemeClr val="lt1"/>
                </a:solidFill>
                <a:latin typeface="Century Gothic"/>
                <a:ea typeface="Century Gothic"/>
                <a:cs typeface="Century Gothic"/>
                <a:sym typeface="Century Gothic"/>
              </a:rPr>
              <a:t>D) - (</a:t>
            </a:r>
            <a:r>
              <a:rPr lang="es-ES" sz="2800">
                <a:solidFill>
                  <a:schemeClr val="lt1"/>
                </a:solidFill>
                <a:latin typeface="Century Gothic"/>
                <a:ea typeface="Century Gothic"/>
                <a:cs typeface="Century Gothic"/>
                <a:sym typeface="Century Gothic"/>
              </a:rPr>
              <a:t>best possible </a:t>
            </a:r>
            <a:r>
              <a:rPr b="1" lang="es-ES" sz="2800">
                <a:solidFill>
                  <a:schemeClr val="lt1"/>
                </a:solidFill>
                <a:latin typeface="Century Gothic"/>
                <a:ea typeface="Century Gothic"/>
                <a:cs typeface="Century Gothic"/>
                <a:sym typeface="Century Gothic"/>
              </a:rPr>
              <a:t>L</a:t>
            </a:r>
            <a:r>
              <a:rPr b="1" lang="es-ES" sz="2800">
                <a:solidFill>
                  <a:schemeClr val="lt1"/>
                </a:solidFill>
                <a:latin typeface="Century Gothic"/>
                <a:ea typeface="Century Gothic"/>
                <a:cs typeface="Century Gothic"/>
                <a:sym typeface="Century Gothic"/>
              </a:rPr>
              <a:t>O</a:t>
            </a:r>
            <a:r>
              <a:rPr b="1" lang="es-ES" sz="2800">
                <a:solidFill>
                  <a:schemeClr val="lt1"/>
                </a:solidFill>
                <a:latin typeface="Century Gothic"/>
                <a:ea typeface="Century Gothic"/>
                <a:cs typeface="Century Gothic"/>
                <a:sym typeface="Century Gothic"/>
              </a:rPr>
              <a:t>D </a:t>
            </a:r>
            <a:r>
              <a:rPr lang="es-ES" sz="2800">
                <a:solidFill>
                  <a:schemeClr val="lt1"/>
                </a:solidFill>
                <a:latin typeface="Century Gothic"/>
                <a:ea typeface="Century Gothic"/>
                <a:cs typeface="Century Gothic"/>
                <a:sym typeface="Century Gothic"/>
              </a:rPr>
              <a:t>from sources</a:t>
            </a:r>
            <a:r>
              <a:rPr b="1" lang="es-ES" sz="2800">
                <a:solidFill>
                  <a:schemeClr val="lt1"/>
                </a:solidFill>
                <a:latin typeface="Century Gothic"/>
                <a:ea typeface="Century Gothic"/>
                <a:cs typeface="Century Gothic"/>
                <a:sym typeface="Century Gothic"/>
              </a:rPr>
              <a:t>) = L</a:t>
            </a:r>
            <a:r>
              <a:rPr b="1" lang="es-ES" sz="2800">
                <a:solidFill>
                  <a:schemeClr val="lt1"/>
                </a:solidFill>
                <a:latin typeface="Century Gothic"/>
                <a:ea typeface="Century Gothic"/>
                <a:cs typeface="Century Gothic"/>
                <a:sym typeface="Century Gothic"/>
              </a:rPr>
              <a:t>O</a:t>
            </a:r>
            <a:r>
              <a:rPr b="1" lang="es-ES" sz="2800">
                <a:solidFill>
                  <a:schemeClr val="lt1"/>
                </a:solidFill>
                <a:latin typeface="Century Gothic"/>
                <a:ea typeface="Century Gothic"/>
                <a:cs typeface="Century Gothic"/>
                <a:sym typeface="Century Gothic"/>
              </a:rPr>
              <a:t>H</a:t>
            </a:r>
            <a:endParaRPr b="1" sz="2800">
              <a:solidFill>
                <a:schemeClr val="lt1"/>
              </a:solidFill>
              <a:latin typeface="Century Gothic"/>
              <a:ea typeface="Century Gothic"/>
              <a:cs typeface="Century Gothic"/>
              <a:sym typeface="Century Gothic"/>
            </a:endParaRPr>
          </a:p>
        </p:txBody>
      </p:sp>
      <p:sp>
        <p:nvSpPr>
          <p:cNvPr id="385" name="Google Shape;385;g259998e5d4b_0_378"/>
          <p:cNvSpPr txBox="1"/>
          <p:nvPr/>
        </p:nvSpPr>
        <p:spPr>
          <a:xfrm>
            <a:off x="5221336"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0</a:t>
            </a:r>
            <a:endParaRPr sz="1200">
              <a:latin typeface="Century Gothic"/>
              <a:ea typeface="Century Gothic"/>
              <a:cs typeface="Century Gothic"/>
              <a:sym typeface="Century Gothic"/>
            </a:endParaRPr>
          </a:p>
        </p:txBody>
      </p:sp>
      <p:cxnSp>
        <p:nvCxnSpPr>
          <p:cNvPr id="386" name="Google Shape;386;g259998e5d4b_0_378"/>
          <p:cNvCxnSpPr/>
          <p:nvPr/>
        </p:nvCxnSpPr>
        <p:spPr>
          <a:xfrm>
            <a:off x="941705" y="5299215"/>
            <a:ext cx="10353600" cy="0"/>
          </a:xfrm>
          <a:prstGeom prst="straightConnector1">
            <a:avLst/>
          </a:prstGeom>
          <a:noFill/>
          <a:ln cap="flat" cmpd="sng" w="9525">
            <a:solidFill>
              <a:srgbClr val="595959"/>
            </a:solidFill>
            <a:prstDash val="solid"/>
            <a:round/>
            <a:headEnd len="med" w="med" type="none"/>
            <a:tailEnd len="med" w="med" type="none"/>
          </a:ln>
        </p:spPr>
      </p:cxnSp>
      <p:cxnSp>
        <p:nvCxnSpPr>
          <p:cNvPr id="387" name="Google Shape;387;g259998e5d4b_0_378"/>
          <p:cNvCxnSpPr/>
          <p:nvPr/>
        </p:nvCxnSpPr>
        <p:spPr>
          <a:xfrm>
            <a:off x="5540120"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88" name="Google Shape;388;g259998e5d4b_0_378"/>
          <p:cNvCxnSpPr/>
          <p:nvPr/>
        </p:nvCxnSpPr>
        <p:spPr>
          <a:xfrm>
            <a:off x="4389986"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89" name="Google Shape;389;g259998e5d4b_0_378"/>
          <p:cNvCxnSpPr/>
          <p:nvPr/>
        </p:nvCxnSpPr>
        <p:spPr>
          <a:xfrm>
            <a:off x="3239852"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0" name="Google Shape;390;g259998e5d4b_0_378"/>
          <p:cNvCxnSpPr/>
          <p:nvPr/>
        </p:nvCxnSpPr>
        <p:spPr>
          <a:xfrm>
            <a:off x="2089718"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1" name="Google Shape;391;g259998e5d4b_0_378"/>
          <p:cNvCxnSpPr/>
          <p:nvPr/>
        </p:nvCxnSpPr>
        <p:spPr>
          <a:xfrm>
            <a:off x="939584"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2" name="Google Shape;392;g259998e5d4b_0_378"/>
          <p:cNvCxnSpPr/>
          <p:nvPr/>
        </p:nvCxnSpPr>
        <p:spPr>
          <a:xfrm>
            <a:off x="6690254"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3" name="Google Shape;393;g259998e5d4b_0_378"/>
          <p:cNvCxnSpPr/>
          <p:nvPr/>
        </p:nvCxnSpPr>
        <p:spPr>
          <a:xfrm>
            <a:off x="6690254"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4" name="Google Shape;394;g259998e5d4b_0_378"/>
          <p:cNvCxnSpPr/>
          <p:nvPr/>
        </p:nvCxnSpPr>
        <p:spPr>
          <a:xfrm>
            <a:off x="7840387"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5" name="Google Shape;395;g259998e5d4b_0_378"/>
          <p:cNvCxnSpPr/>
          <p:nvPr/>
        </p:nvCxnSpPr>
        <p:spPr>
          <a:xfrm>
            <a:off x="7840387"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6" name="Google Shape;396;g259998e5d4b_0_378"/>
          <p:cNvCxnSpPr/>
          <p:nvPr/>
        </p:nvCxnSpPr>
        <p:spPr>
          <a:xfrm>
            <a:off x="8990521"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7" name="Google Shape;397;g259998e5d4b_0_378"/>
          <p:cNvCxnSpPr/>
          <p:nvPr/>
        </p:nvCxnSpPr>
        <p:spPr>
          <a:xfrm>
            <a:off x="8990521"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8" name="Google Shape;398;g259998e5d4b_0_378"/>
          <p:cNvCxnSpPr/>
          <p:nvPr/>
        </p:nvCxnSpPr>
        <p:spPr>
          <a:xfrm>
            <a:off x="10140655" y="5197266"/>
            <a:ext cx="0" cy="203700"/>
          </a:xfrm>
          <a:prstGeom prst="straightConnector1">
            <a:avLst/>
          </a:prstGeom>
          <a:noFill/>
          <a:ln cap="flat" cmpd="sng" w="9525">
            <a:solidFill>
              <a:srgbClr val="595959"/>
            </a:solidFill>
            <a:prstDash val="solid"/>
            <a:round/>
            <a:headEnd len="med" w="med" type="none"/>
            <a:tailEnd len="med" w="med" type="none"/>
          </a:ln>
        </p:spPr>
      </p:cxnSp>
      <p:cxnSp>
        <p:nvCxnSpPr>
          <p:cNvPr id="399" name="Google Shape;399;g259998e5d4b_0_378"/>
          <p:cNvCxnSpPr/>
          <p:nvPr/>
        </p:nvCxnSpPr>
        <p:spPr>
          <a:xfrm>
            <a:off x="10140655" y="5197266"/>
            <a:ext cx="0" cy="203700"/>
          </a:xfrm>
          <a:prstGeom prst="straightConnector1">
            <a:avLst/>
          </a:prstGeom>
          <a:noFill/>
          <a:ln cap="flat" cmpd="sng" w="9525">
            <a:solidFill>
              <a:srgbClr val="595959"/>
            </a:solidFill>
            <a:prstDash val="solid"/>
            <a:round/>
            <a:headEnd len="med" w="med" type="none"/>
            <a:tailEnd len="med" w="med" type="none"/>
          </a:ln>
        </p:spPr>
      </p:cxnSp>
      <p:sp>
        <p:nvSpPr>
          <p:cNvPr id="400" name="Google Shape;400;g259998e5d4b_0_378"/>
          <p:cNvSpPr txBox="1"/>
          <p:nvPr/>
        </p:nvSpPr>
        <p:spPr>
          <a:xfrm>
            <a:off x="6371469"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401" name="Google Shape;401;g259998e5d4b_0_378"/>
          <p:cNvSpPr txBox="1"/>
          <p:nvPr/>
        </p:nvSpPr>
        <p:spPr>
          <a:xfrm>
            <a:off x="7521603"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402" name="Google Shape;402;g259998e5d4b_0_378"/>
          <p:cNvSpPr txBox="1"/>
          <p:nvPr/>
        </p:nvSpPr>
        <p:spPr>
          <a:xfrm>
            <a:off x="8671737"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403" name="Google Shape;403;g259998e5d4b_0_378"/>
          <p:cNvSpPr txBox="1"/>
          <p:nvPr/>
        </p:nvSpPr>
        <p:spPr>
          <a:xfrm>
            <a:off x="9821871"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404" name="Google Shape;404;g259998e5d4b_0_378"/>
          <p:cNvSpPr txBox="1"/>
          <p:nvPr/>
        </p:nvSpPr>
        <p:spPr>
          <a:xfrm>
            <a:off x="10972005"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405" name="Google Shape;405;g259998e5d4b_0_378"/>
          <p:cNvSpPr txBox="1"/>
          <p:nvPr/>
        </p:nvSpPr>
        <p:spPr>
          <a:xfrm>
            <a:off x="4071202"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406" name="Google Shape;406;g259998e5d4b_0_378"/>
          <p:cNvSpPr txBox="1"/>
          <p:nvPr/>
        </p:nvSpPr>
        <p:spPr>
          <a:xfrm>
            <a:off x="2921068"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407" name="Google Shape;407;g259998e5d4b_0_378"/>
          <p:cNvSpPr txBox="1"/>
          <p:nvPr/>
        </p:nvSpPr>
        <p:spPr>
          <a:xfrm>
            <a:off x="1770934"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408" name="Google Shape;408;g259998e5d4b_0_378"/>
          <p:cNvSpPr txBox="1"/>
          <p:nvPr/>
        </p:nvSpPr>
        <p:spPr>
          <a:xfrm>
            <a:off x="620800" y="5380150"/>
            <a:ext cx="63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cxnSp>
        <p:nvCxnSpPr>
          <p:cNvPr id="409" name="Google Shape;409;g259998e5d4b_0_378"/>
          <p:cNvCxnSpPr/>
          <p:nvPr/>
        </p:nvCxnSpPr>
        <p:spPr>
          <a:xfrm>
            <a:off x="11290774" y="5197266"/>
            <a:ext cx="0" cy="203700"/>
          </a:xfrm>
          <a:prstGeom prst="straightConnector1">
            <a:avLst/>
          </a:prstGeom>
          <a:noFill/>
          <a:ln cap="flat" cmpd="sng" w="9525">
            <a:solidFill>
              <a:srgbClr val="595959"/>
            </a:solidFill>
            <a:prstDash val="solid"/>
            <a:round/>
            <a:headEnd len="med" w="med" type="none"/>
            <a:tailEnd len="med" w="med" type="none"/>
          </a:ln>
        </p:spPr>
      </p:cxnSp>
      <p:sp>
        <p:nvSpPr>
          <p:cNvPr id="410" name="Google Shape;410;g259998e5d4b_0_378"/>
          <p:cNvSpPr txBox="1"/>
          <p:nvPr/>
        </p:nvSpPr>
        <p:spPr>
          <a:xfrm>
            <a:off x="798310" y="4658419"/>
            <a:ext cx="1610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ES" sz="1200">
                <a:latin typeface="Century Gothic"/>
                <a:ea typeface="Century Gothic"/>
                <a:cs typeface="Century Gothic"/>
                <a:sym typeface="Century Gothic"/>
              </a:rPr>
              <a:t>more simplified</a:t>
            </a:r>
            <a:endParaRPr i="1" sz="1200">
              <a:latin typeface="Century Gothic"/>
              <a:ea typeface="Century Gothic"/>
              <a:cs typeface="Century Gothic"/>
              <a:sym typeface="Century Gothic"/>
            </a:endParaRPr>
          </a:p>
        </p:txBody>
      </p:sp>
      <p:sp>
        <p:nvSpPr>
          <p:cNvPr id="411" name="Google Shape;411;g259998e5d4b_0_378"/>
          <p:cNvSpPr txBox="1"/>
          <p:nvPr/>
        </p:nvSpPr>
        <p:spPr>
          <a:xfrm>
            <a:off x="8990535" y="4658419"/>
            <a:ext cx="244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s-ES" sz="1200">
                <a:latin typeface="Century Gothic"/>
                <a:ea typeface="Century Gothic"/>
                <a:cs typeface="Century Gothic"/>
                <a:sym typeface="Century Gothic"/>
              </a:rPr>
              <a:t>more hypothetical</a:t>
            </a:r>
            <a:endParaRPr i="1" sz="1200">
              <a:latin typeface="Century Gothic"/>
              <a:ea typeface="Century Gothic"/>
              <a:cs typeface="Century Gothic"/>
              <a:sym typeface="Century Gothic"/>
            </a:endParaRPr>
          </a:p>
        </p:txBody>
      </p:sp>
      <p:sp>
        <p:nvSpPr>
          <p:cNvPr id="412" name="Google Shape;412;g259998e5d4b_0_378"/>
          <p:cNvSpPr txBox="1"/>
          <p:nvPr/>
        </p:nvSpPr>
        <p:spPr>
          <a:xfrm>
            <a:off x="4166815" y="4546375"/>
            <a:ext cx="274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s-ES" sz="1200">
                <a:latin typeface="Century Gothic"/>
                <a:ea typeface="Century Gothic"/>
                <a:cs typeface="Century Gothic"/>
                <a:sym typeface="Century Gothic"/>
              </a:rPr>
              <a:t>modelled exactly according to sources</a:t>
            </a:r>
            <a:endParaRPr i="1" sz="1200">
              <a:latin typeface="Century Gothic"/>
              <a:ea typeface="Century Gothic"/>
              <a:cs typeface="Century Gothic"/>
              <a:sym typeface="Century Gothic"/>
            </a:endParaRPr>
          </a:p>
        </p:txBody>
      </p:sp>
      <p:sp>
        <p:nvSpPr>
          <p:cNvPr id="413" name="Google Shape;413;g259998e5d4b_0_378"/>
          <p:cNvSpPr/>
          <p:nvPr/>
        </p:nvSpPr>
        <p:spPr>
          <a:xfrm rot="-5400000">
            <a:off x="2903575" y="3648175"/>
            <a:ext cx="541200" cy="4596000"/>
          </a:xfrm>
          <a:prstGeom prst="downArrow">
            <a:avLst>
              <a:gd fmla="val 50000" name="adj1"/>
              <a:gd fmla="val 50000" name="adj2"/>
            </a:avLst>
          </a:prstGeom>
          <a:noFill/>
          <a:ln cap="flat" cmpd="sng" w="381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59998e5d4b_0_378"/>
          <p:cNvSpPr/>
          <p:nvPr/>
        </p:nvSpPr>
        <p:spPr>
          <a:xfrm rot="5400000">
            <a:off x="8203125" y="3077725"/>
            <a:ext cx="541200" cy="5736900"/>
          </a:xfrm>
          <a:prstGeom prst="downArrow">
            <a:avLst>
              <a:gd fmla="val 50000" name="adj1"/>
              <a:gd fmla="val 50000" name="adj2"/>
            </a:avLst>
          </a:prstGeom>
          <a:noFill/>
          <a:ln cap="flat" cmpd="sng" w="381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59998e5d4b_0_378"/>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416" name="Google Shape;416;g259998e5d4b_0_378"/>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259998e5d4b_0_353"/>
          <p:cNvSpPr txBox="1"/>
          <p:nvPr/>
        </p:nvSpPr>
        <p:spPr>
          <a:xfrm>
            <a:off x="7424950" y="3141775"/>
            <a:ext cx="3860700" cy="258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i="1" lang="es-ES" sz="2000">
                <a:solidFill>
                  <a:schemeClr val="dk1"/>
                </a:solidFill>
                <a:latin typeface="Century Gothic"/>
                <a:ea typeface="Century Gothic"/>
                <a:cs typeface="Century Gothic"/>
                <a:sym typeface="Century Gothic"/>
              </a:rPr>
              <a:t>bLOD = 4</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C = 5</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mLOD = 4</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LOH = 0</a:t>
            </a:r>
            <a:endParaRPr i="1" sz="2000">
              <a:solidFill>
                <a:schemeClr val="dk1"/>
              </a:solidFill>
              <a:latin typeface="Century Gothic"/>
              <a:ea typeface="Century Gothic"/>
              <a:cs typeface="Century Gothic"/>
              <a:sym typeface="Century Gothic"/>
            </a:endParaRPr>
          </a:p>
        </p:txBody>
      </p:sp>
      <p:sp>
        <p:nvSpPr>
          <p:cNvPr id="422" name="Google Shape;422;g259998e5d4b_0_353"/>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Scenario 1 - no hypothesis</a:t>
            </a:r>
            <a:endParaRPr b="1" i="0" sz="4400" u="none" cap="none" strike="noStrike">
              <a:solidFill>
                <a:schemeClr val="dk1"/>
              </a:solidFill>
              <a:latin typeface="Century Gothic"/>
              <a:ea typeface="Century Gothic"/>
              <a:cs typeface="Century Gothic"/>
              <a:sym typeface="Century Gothic"/>
            </a:endParaRPr>
          </a:p>
        </p:txBody>
      </p:sp>
      <p:sp>
        <p:nvSpPr>
          <p:cNvPr id="423" name="Google Shape;423;g259998e5d4b_0_353"/>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4" name="Google Shape;424;g259998e5d4b_0_353"/>
          <p:cNvSpPr txBox="1"/>
          <p:nvPr/>
        </p:nvSpPr>
        <p:spPr>
          <a:xfrm>
            <a:off x="800275" y="1690825"/>
            <a:ext cx="10989000" cy="16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s-ES" sz="2800">
                <a:solidFill>
                  <a:schemeClr val="dk1"/>
                </a:solidFill>
                <a:latin typeface="Century Gothic"/>
                <a:ea typeface="Century Gothic"/>
                <a:cs typeface="Century Gothic"/>
                <a:sym typeface="Century Gothic"/>
              </a:rPr>
              <a:t>We model the element </a:t>
            </a:r>
            <a:r>
              <a:rPr b="1" lang="es-ES" sz="2800">
                <a:solidFill>
                  <a:schemeClr val="dk1"/>
                </a:solidFill>
                <a:latin typeface="Century Gothic"/>
                <a:ea typeface="Century Gothic"/>
                <a:cs typeface="Century Gothic"/>
                <a:sym typeface="Century Gothic"/>
              </a:rPr>
              <a:t>exactly according to the sources.</a:t>
            </a:r>
            <a:br>
              <a:rPr b="1" lang="es-ES" sz="2800">
                <a:solidFill>
                  <a:schemeClr val="dk1"/>
                </a:solidFill>
                <a:latin typeface="Century Gothic"/>
                <a:ea typeface="Century Gothic"/>
                <a:cs typeface="Century Gothic"/>
                <a:sym typeface="Century Gothic"/>
              </a:rPr>
            </a:br>
            <a:r>
              <a:rPr lang="es-ES" sz="2800">
                <a:solidFill>
                  <a:schemeClr val="dk1"/>
                </a:solidFill>
                <a:latin typeface="Century Gothic"/>
                <a:ea typeface="Century Gothic"/>
                <a:cs typeface="Century Gothic"/>
                <a:sym typeface="Century Gothic"/>
              </a:rPr>
              <a:t>If sources are good this is the most desired scenario.</a:t>
            </a:r>
            <a:br>
              <a:rPr lang="es-ES" sz="2800">
                <a:solidFill>
                  <a:schemeClr val="dk1"/>
                </a:solidFill>
                <a:latin typeface="Century Gothic"/>
                <a:ea typeface="Century Gothic"/>
                <a:cs typeface="Century Gothic"/>
                <a:sym typeface="Century Gothic"/>
              </a:rPr>
            </a:br>
            <a:r>
              <a:rPr lang="es-ES" sz="2800">
                <a:solidFill>
                  <a:schemeClr val="dk1"/>
                </a:solidFill>
                <a:latin typeface="Century Gothic"/>
                <a:ea typeface="Century Gothic"/>
                <a:cs typeface="Century Gothic"/>
                <a:sym typeface="Century Gothic"/>
              </a:rPr>
              <a:t>mLOD is equal to bLOD.</a:t>
            </a:r>
            <a:endParaRPr sz="2800">
              <a:solidFill>
                <a:schemeClr val="dk1"/>
              </a:solidFill>
              <a:latin typeface="Century Gothic"/>
              <a:ea typeface="Century Gothic"/>
              <a:cs typeface="Century Gothic"/>
              <a:sym typeface="Century Gothic"/>
            </a:endParaRPr>
          </a:p>
        </p:txBody>
      </p:sp>
      <p:sp>
        <p:nvSpPr>
          <p:cNvPr id="425" name="Google Shape;425;g259998e5d4b_0_353"/>
          <p:cNvSpPr/>
          <p:nvPr/>
        </p:nvSpPr>
        <p:spPr>
          <a:xfrm>
            <a:off x="10259950" y="5321725"/>
            <a:ext cx="1529400" cy="615600"/>
          </a:xfrm>
          <a:prstGeom prst="rect">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59998e5d4b_0_353"/>
          <p:cNvSpPr txBox="1"/>
          <p:nvPr/>
        </p:nvSpPr>
        <p:spPr>
          <a:xfrm>
            <a:off x="10259950" y="5313625"/>
            <a:ext cx="1529400" cy="615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b="1" lang="es-ES" sz="2800">
                <a:solidFill>
                  <a:schemeClr val="lt1"/>
                </a:solidFill>
                <a:latin typeface="Century Gothic"/>
                <a:ea typeface="Century Gothic"/>
                <a:cs typeface="Century Gothic"/>
                <a:sym typeface="Century Gothic"/>
              </a:rPr>
              <a:t>LOH = 0</a:t>
            </a:r>
            <a:endParaRPr sz="2800">
              <a:solidFill>
                <a:schemeClr val="lt1"/>
              </a:solidFill>
              <a:latin typeface="Century Gothic"/>
              <a:ea typeface="Century Gothic"/>
              <a:cs typeface="Century Gothic"/>
              <a:sym typeface="Century Gothic"/>
            </a:endParaRPr>
          </a:p>
        </p:txBody>
      </p:sp>
      <p:pic>
        <p:nvPicPr>
          <p:cNvPr id="427" name="Google Shape;427;g259998e5d4b_0_353"/>
          <p:cNvPicPr preferRelativeResize="0"/>
          <p:nvPr/>
        </p:nvPicPr>
        <p:blipFill>
          <a:blip r:embed="rId3">
            <a:alphaModFix/>
          </a:blip>
          <a:stretch>
            <a:fillRect/>
          </a:stretch>
        </p:blipFill>
        <p:spPr>
          <a:xfrm>
            <a:off x="876175" y="3370325"/>
            <a:ext cx="2224775" cy="2083950"/>
          </a:xfrm>
          <a:prstGeom prst="rect">
            <a:avLst/>
          </a:prstGeom>
          <a:noFill/>
          <a:ln>
            <a:noFill/>
          </a:ln>
        </p:spPr>
      </p:pic>
      <p:pic>
        <p:nvPicPr>
          <p:cNvPr id="428" name="Google Shape;428;g259998e5d4b_0_353"/>
          <p:cNvPicPr preferRelativeResize="0"/>
          <p:nvPr/>
        </p:nvPicPr>
        <p:blipFill>
          <a:blip r:embed="rId4">
            <a:alphaModFix/>
          </a:blip>
          <a:stretch>
            <a:fillRect/>
          </a:stretch>
        </p:blipFill>
        <p:spPr>
          <a:xfrm>
            <a:off x="3209750" y="3323275"/>
            <a:ext cx="2015050" cy="2083950"/>
          </a:xfrm>
          <a:prstGeom prst="rect">
            <a:avLst/>
          </a:prstGeom>
          <a:noFill/>
          <a:ln>
            <a:noFill/>
          </a:ln>
        </p:spPr>
      </p:pic>
      <p:pic>
        <p:nvPicPr>
          <p:cNvPr id="429" name="Google Shape;429;g259998e5d4b_0_353"/>
          <p:cNvPicPr preferRelativeResize="0"/>
          <p:nvPr/>
        </p:nvPicPr>
        <p:blipFill rotWithShape="1">
          <a:blip r:embed="rId5">
            <a:alphaModFix/>
          </a:blip>
          <a:srcRect b="0" l="12111" r="43556" t="0"/>
          <a:stretch/>
        </p:blipFill>
        <p:spPr>
          <a:xfrm>
            <a:off x="5333600" y="3323275"/>
            <a:ext cx="1919875" cy="2083949"/>
          </a:xfrm>
          <a:prstGeom prst="rect">
            <a:avLst/>
          </a:prstGeom>
          <a:noFill/>
          <a:ln>
            <a:noFill/>
          </a:ln>
        </p:spPr>
      </p:pic>
      <p:pic>
        <p:nvPicPr>
          <p:cNvPr id="430" name="Google Shape;430;g259998e5d4b_0_353"/>
          <p:cNvPicPr preferRelativeResize="0"/>
          <p:nvPr/>
        </p:nvPicPr>
        <p:blipFill rotWithShape="1">
          <a:blip r:embed="rId5">
            <a:alphaModFix/>
          </a:blip>
          <a:srcRect b="38034" l="35066" r="37459" t="0"/>
          <a:stretch/>
        </p:blipFill>
        <p:spPr>
          <a:xfrm flipH="1">
            <a:off x="5333600" y="3323275"/>
            <a:ext cx="1919875" cy="2083949"/>
          </a:xfrm>
          <a:prstGeom prst="rect">
            <a:avLst/>
          </a:prstGeom>
          <a:noFill/>
          <a:ln>
            <a:noFill/>
          </a:ln>
        </p:spPr>
      </p:pic>
      <p:sp>
        <p:nvSpPr>
          <p:cNvPr id="431" name="Google Shape;431;g259998e5d4b_0_353"/>
          <p:cNvSpPr/>
          <p:nvPr/>
        </p:nvSpPr>
        <p:spPr>
          <a:xfrm>
            <a:off x="1483425" y="4057525"/>
            <a:ext cx="993675" cy="1225900"/>
          </a:xfrm>
          <a:custGeom>
            <a:rect b="b" l="l" r="r" t="t"/>
            <a:pathLst>
              <a:path extrusionOk="0" h="49036" w="39747">
                <a:moveTo>
                  <a:pt x="19403" y="49036"/>
                </a:moveTo>
                <a:lnTo>
                  <a:pt x="0" y="4704"/>
                </a:lnTo>
                <a:lnTo>
                  <a:pt x="39747" y="0"/>
                </a:lnTo>
                <a:close/>
              </a:path>
            </a:pathLst>
          </a:custGeom>
          <a:noFill/>
          <a:ln cap="flat" cmpd="sng" w="28575">
            <a:solidFill>
              <a:srgbClr val="28CFBC"/>
            </a:solidFill>
            <a:prstDash val="solid"/>
            <a:round/>
            <a:headEnd len="med" w="med" type="none"/>
            <a:tailEnd len="med" w="med" type="none"/>
          </a:ln>
        </p:spPr>
      </p:sp>
      <p:sp>
        <p:nvSpPr>
          <p:cNvPr id="432" name="Google Shape;432;g259998e5d4b_0_353"/>
          <p:cNvSpPr/>
          <p:nvPr/>
        </p:nvSpPr>
        <p:spPr>
          <a:xfrm>
            <a:off x="3605400" y="4081050"/>
            <a:ext cx="1075950" cy="1087725"/>
          </a:xfrm>
          <a:custGeom>
            <a:rect b="b" l="l" r="r" t="t"/>
            <a:pathLst>
              <a:path extrusionOk="0" h="43509" w="43038">
                <a:moveTo>
                  <a:pt x="0" y="0"/>
                </a:moveTo>
                <a:lnTo>
                  <a:pt x="23165" y="43509"/>
                </a:lnTo>
                <a:lnTo>
                  <a:pt x="43038" y="353"/>
                </a:lnTo>
                <a:close/>
              </a:path>
            </a:pathLst>
          </a:custGeom>
          <a:noFill/>
          <a:ln cap="flat" cmpd="sng" w="28575">
            <a:solidFill>
              <a:srgbClr val="28CFBC"/>
            </a:solidFill>
            <a:prstDash val="solid"/>
            <a:round/>
            <a:headEnd len="med" w="med" type="none"/>
            <a:tailEnd len="med" w="med" type="none"/>
          </a:ln>
        </p:spPr>
      </p:sp>
      <p:sp>
        <p:nvSpPr>
          <p:cNvPr id="433" name="Google Shape;433;g259998e5d4b_0_353"/>
          <p:cNvSpPr/>
          <p:nvPr/>
        </p:nvSpPr>
        <p:spPr>
          <a:xfrm>
            <a:off x="5955475" y="3777075"/>
            <a:ext cx="884875" cy="1174150"/>
          </a:xfrm>
          <a:custGeom>
            <a:rect b="b" l="l" r="r" t="t"/>
            <a:pathLst>
              <a:path extrusionOk="0" h="46966" w="35395">
                <a:moveTo>
                  <a:pt x="15052" y="46966"/>
                </a:moveTo>
                <a:lnTo>
                  <a:pt x="35395" y="0"/>
                </a:lnTo>
                <a:lnTo>
                  <a:pt x="0" y="7056"/>
                </a:lnTo>
                <a:close/>
              </a:path>
            </a:pathLst>
          </a:custGeom>
          <a:noFill/>
          <a:ln cap="flat" cmpd="sng" w="28575">
            <a:solidFill>
              <a:srgbClr val="28CFBC"/>
            </a:solidFill>
            <a:prstDash val="solid"/>
            <a:round/>
            <a:headEnd len="med" w="med" type="none"/>
            <a:tailEnd len="med" w="med" type="none"/>
          </a:ln>
        </p:spPr>
      </p:sp>
      <p:sp>
        <p:nvSpPr>
          <p:cNvPr id="434" name="Google Shape;434;g259998e5d4b_0_353"/>
          <p:cNvSpPr/>
          <p:nvPr/>
        </p:nvSpPr>
        <p:spPr>
          <a:xfrm rot="-5400000">
            <a:off x="4962275" y="4078250"/>
            <a:ext cx="541200" cy="596700"/>
          </a:xfrm>
          <a:prstGeom prst="downArrow">
            <a:avLst>
              <a:gd fmla="val 50000" name="adj1"/>
              <a:gd fmla="val 50000" name="adj2"/>
            </a:avLst>
          </a:prstGeom>
          <a:solidFill>
            <a:schemeClr val="lt1"/>
          </a:solidFill>
          <a:ln cap="flat" cmpd="sng" w="381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59998e5d4b_0_353"/>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436" name="Google Shape;436;g259998e5d4b_0_353"/>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259998e5d4b_0_359"/>
          <p:cNvPicPr preferRelativeResize="0"/>
          <p:nvPr/>
        </p:nvPicPr>
        <p:blipFill rotWithShape="1">
          <a:blip r:embed="rId3">
            <a:alphaModFix/>
          </a:blip>
          <a:srcRect b="0" l="12111" r="43556" t="0"/>
          <a:stretch/>
        </p:blipFill>
        <p:spPr>
          <a:xfrm>
            <a:off x="5333600" y="3323275"/>
            <a:ext cx="1919875" cy="2083949"/>
          </a:xfrm>
          <a:prstGeom prst="rect">
            <a:avLst/>
          </a:prstGeom>
          <a:noFill/>
          <a:ln>
            <a:noFill/>
          </a:ln>
        </p:spPr>
      </p:pic>
      <p:sp>
        <p:nvSpPr>
          <p:cNvPr id="442" name="Google Shape;442;g259998e5d4b_0_359"/>
          <p:cNvSpPr txBox="1"/>
          <p:nvPr/>
        </p:nvSpPr>
        <p:spPr>
          <a:xfrm>
            <a:off x="7424950" y="3141775"/>
            <a:ext cx="3860700" cy="258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i="1" lang="es-ES" sz="2000">
                <a:solidFill>
                  <a:schemeClr val="dk1"/>
                </a:solidFill>
                <a:latin typeface="Century Gothic"/>
                <a:ea typeface="Century Gothic"/>
                <a:cs typeface="Century Gothic"/>
                <a:sym typeface="Century Gothic"/>
              </a:rPr>
              <a:t>bLOD = 2 (little sources and</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                  analogies availible)</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C = 2 (analogy w. the</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           same </a:t>
            </a:r>
            <a:r>
              <a:rPr i="1" lang="es-ES" sz="2000">
                <a:solidFill>
                  <a:schemeClr val="dk1"/>
                </a:solidFill>
                <a:latin typeface="Century Gothic"/>
                <a:ea typeface="Century Gothic"/>
                <a:cs typeface="Century Gothic"/>
                <a:sym typeface="Century Gothic"/>
              </a:rPr>
              <a:t>building</a:t>
            </a:r>
            <a:r>
              <a:rPr i="1" lang="es-ES" sz="2000">
                <a:solidFill>
                  <a:schemeClr val="dk1"/>
                </a:solidFill>
                <a:latin typeface="Century Gothic"/>
                <a:ea typeface="Century Gothic"/>
                <a:cs typeface="Century Gothic"/>
                <a:sym typeface="Century Gothic"/>
              </a:rPr>
              <a:t>)</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mLOD = 3</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LOH = 1</a:t>
            </a:r>
            <a:endParaRPr i="1" sz="2000">
              <a:solidFill>
                <a:schemeClr val="dk1"/>
              </a:solidFill>
              <a:latin typeface="Century Gothic"/>
              <a:ea typeface="Century Gothic"/>
              <a:cs typeface="Century Gothic"/>
              <a:sym typeface="Century Gothic"/>
            </a:endParaRPr>
          </a:p>
        </p:txBody>
      </p:sp>
      <p:sp>
        <p:nvSpPr>
          <p:cNvPr id="443" name="Google Shape;443;g259998e5d4b_0_359"/>
          <p:cNvSpPr/>
          <p:nvPr/>
        </p:nvSpPr>
        <p:spPr>
          <a:xfrm>
            <a:off x="10259950" y="5321725"/>
            <a:ext cx="1529400" cy="615600"/>
          </a:xfrm>
          <a:prstGeom prst="rect">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59998e5d4b_0_359"/>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Scenario 2 - assumption</a:t>
            </a:r>
            <a:endParaRPr b="1" i="0" sz="4400" u="none" cap="none" strike="noStrike">
              <a:solidFill>
                <a:schemeClr val="dk1"/>
              </a:solidFill>
              <a:latin typeface="Century Gothic"/>
              <a:ea typeface="Century Gothic"/>
              <a:cs typeface="Century Gothic"/>
              <a:sym typeface="Century Gothic"/>
            </a:endParaRPr>
          </a:p>
        </p:txBody>
      </p:sp>
      <p:sp>
        <p:nvSpPr>
          <p:cNvPr id="445" name="Google Shape;445;g259998e5d4b_0_359"/>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6" name="Google Shape;446;g259998e5d4b_0_359"/>
          <p:cNvSpPr txBox="1"/>
          <p:nvPr/>
        </p:nvSpPr>
        <p:spPr>
          <a:xfrm>
            <a:off x="800275" y="1690825"/>
            <a:ext cx="10989000" cy="160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s-ES" sz="2800">
                <a:solidFill>
                  <a:schemeClr val="dk1"/>
                </a:solidFill>
                <a:latin typeface="Century Gothic"/>
                <a:ea typeface="Century Gothic"/>
                <a:cs typeface="Century Gothic"/>
                <a:sym typeface="Century Gothic"/>
              </a:rPr>
              <a:t>We model the element </a:t>
            </a:r>
            <a:r>
              <a:rPr b="1" lang="es-ES" sz="2800">
                <a:solidFill>
                  <a:schemeClr val="dk1"/>
                </a:solidFill>
                <a:latin typeface="Century Gothic"/>
                <a:ea typeface="Century Gothic"/>
                <a:cs typeface="Century Gothic"/>
                <a:sym typeface="Century Gothic"/>
              </a:rPr>
              <a:t>and add more details than is available from the sources </a:t>
            </a:r>
            <a:r>
              <a:rPr lang="es-ES" sz="2800">
                <a:solidFill>
                  <a:schemeClr val="dk1"/>
                </a:solidFill>
                <a:latin typeface="Century Gothic"/>
                <a:ea typeface="Century Gothic"/>
                <a:cs typeface="Century Gothic"/>
                <a:sym typeface="Century Gothic"/>
              </a:rPr>
              <a:t>(for example we resort to a form of analogy as a means of support). mLOD</a:t>
            </a:r>
            <a:r>
              <a:rPr lang="es-ES" sz="2800">
                <a:solidFill>
                  <a:schemeClr val="dk1"/>
                </a:solidFill>
                <a:latin typeface="Century Gothic"/>
                <a:ea typeface="Century Gothic"/>
                <a:cs typeface="Century Gothic"/>
                <a:sym typeface="Century Gothic"/>
              </a:rPr>
              <a:t> is greater than bLOD</a:t>
            </a:r>
            <a:r>
              <a:rPr lang="es-ES" sz="2800">
                <a:solidFill>
                  <a:schemeClr val="dk1"/>
                </a:solidFill>
                <a:latin typeface="Century Gothic"/>
                <a:ea typeface="Century Gothic"/>
                <a:cs typeface="Century Gothic"/>
                <a:sym typeface="Century Gothic"/>
              </a:rPr>
              <a:t>.</a:t>
            </a:r>
            <a:endParaRPr sz="2800">
              <a:solidFill>
                <a:schemeClr val="dk1"/>
              </a:solidFill>
              <a:latin typeface="Century Gothic"/>
              <a:ea typeface="Century Gothic"/>
              <a:cs typeface="Century Gothic"/>
              <a:sym typeface="Century Gothic"/>
            </a:endParaRPr>
          </a:p>
        </p:txBody>
      </p:sp>
      <p:sp>
        <p:nvSpPr>
          <p:cNvPr id="447" name="Google Shape;447;g259998e5d4b_0_359"/>
          <p:cNvSpPr txBox="1"/>
          <p:nvPr/>
        </p:nvSpPr>
        <p:spPr>
          <a:xfrm>
            <a:off x="10259950" y="5313625"/>
            <a:ext cx="1529400" cy="615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b="1" lang="es-ES" sz="2800">
                <a:solidFill>
                  <a:schemeClr val="lt1"/>
                </a:solidFill>
                <a:latin typeface="Century Gothic"/>
                <a:ea typeface="Century Gothic"/>
                <a:cs typeface="Century Gothic"/>
                <a:sym typeface="Century Gothic"/>
              </a:rPr>
              <a:t>LOH &gt; 0</a:t>
            </a:r>
            <a:endParaRPr sz="2800">
              <a:solidFill>
                <a:schemeClr val="lt1"/>
              </a:solidFill>
              <a:latin typeface="Century Gothic"/>
              <a:ea typeface="Century Gothic"/>
              <a:cs typeface="Century Gothic"/>
              <a:sym typeface="Century Gothic"/>
            </a:endParaRPr>
          </a:p>
        </p:txBody>
      </p:sp>
      <p:pic>
        <p:nvPicPr>
          <p:cNvPr id="448" name="Google Shape;448;g259998e5d4b_0_359"/>
          <p:cNvPicPr preferRelativeResize="0"/>
          <p:nvPr/>
        </p:nvPicPr>
        <p:blipFill>
          <a:blip r:embed="rId4">
            <a:alphaModFix/>
          </a:blip>
          <a:stretch>
            <a:fillRect/>
          </a:stretch>
        </p:blipFill>
        <p:spPr>
          <a:xfrm>
            <a:off x="838205" y="3302749"/>
            <a:ext cx="1754569" cy="2124975"/>
          </a:xfrm>
          <a:prstGeom prst="rect">
            <a:avLst/>
          </a:prstGeom>
          <a:noFill/>
          <a:ln>
            <a:noFill/>
          </a:ln>
        </p:spPr>
      </p:pic>
      <p:pic>
        <p:nvPicPr>
          <p:cNvPr id="449" name="Google Shape;449;g259998e5d4b_0_359"/>
          <p:cNvPicPr preferRelativeResize="0"/>
          <p:nvPr/>
        </p:nvPicPr>
        <p:blipFill>
          <a:blip r:embed="rId5">
            <a:alphaModFix/>
          </a:blip>
          <a:stretch>
            <a:fillRect/>
          </a:stretch>
        </p:blipFill>
        <p:spPr>
          <a:xfrm>
            <a:off x="2693550" y="3323263"/>
            <a:ext cx="2471050" cy="2083952"/>
          </a:xfrm>
          <a:prstGeom prst="rect">
            <a:avLst/>
          </a:prstGeom>
          <a:noFill/>
          <a:ln>
            <a:noFill/>
          </a:ln>
        </p:spPr>
      </p:pic>
      <p:sp>
        <p:nvSpPr>
          <p:cNvPr id="450" name="Google Shape;450;g259998e5d4b_0_359"/>
          <p:cNvSpPr txBox="1"/>
          <p:nvPr/>
        </p:nvSpPr>
        <p:spPr>
          <a:xfrm>
            <a:off x="732325" y="5407225"/>
            <a:ext cx="2107500" cy="522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i="1" lang="es-ES" sz="2000">
                <a:solidFill>
                  <a:srgbClr val="28CFBC"/>
                </a:solidFill>
                <a:latin typeface="Century Gothic"/>
                <a:ea typeface="Century Gothic"/>
                <a:cs typeface="Century Gothic"/>
                <a:sym typeface="Century Gothic"/>
              </a:rPr>
              <a:t>NOTE: analogy!</a:t>
            </a:r>
            <a:endParaRPr i="1" sz="2000">
              <a:solidFill>
                <a:srgbClr val="28CFBC"/>
              </a:solidFill>
              <a:latin typeface="Century Gothic"/>
              <a:ea typeface="Century Gothic"/>
              <a:cs typeface="Century Gothic"/>
              <a:sym typeface="Century Gothic"/>
            </a:endParaRPr>
          </a:p>
        </p:txBody>
      </p:sp>
      <p:sp>
        <p:nvSpPr>
          <p:cNvPr id="451" name="Google Shape;451;g259998e5d4b_0_359"/>
          <p:cNvSpPr/>
          <p:nvPr/>
        </p:nvSpPr>
        <p:spPr>
          <a:xfrm>
            <a:off x="1305875" y="3643125"/>
            <a:ext cx="858425" cy="1466950"/>
          </a:xfrm>
          <a:custGeom>
            <a:rect b="b" l="l" r="r" t="t"/>
            <a:pathLst>
              <a:path extrusionOk="0" h="58678" w="34337">
                <a:moveTo>
                  <a:pt x="0" y="58443"/>
                </a:moveTo>
                <a:lnTo>
                  <a:pt x="0" y="5644"/>
                </a:lnTo>
                <a:lnTo>
                  <a:pt x="3410" y="3763"/>
                </a:lnTo>
                <a:lnTo>
                  <a:pt x="6350" y="2469"/>
                </a:lnTo>
                <a:lnTo>
                  <a:pt x="13170" y="470"/>
                </a:lnTo>
                <a:lnTo>
                  <a:pt x="17403" y="0"/>
                </a:lnTo>
                <a:lnTo>
                  <a:pt x="21401" y="235"/>
                </a:lnTo>
                <a:lnTo>
                  <a:pt x="26340" y="1293"/>
                </a:lnTo>
                <a:lnTo>
                  <a:pt x="32338" y="3763"/>
                </a:lnTo>
                <a:lnTo>
                  <a:pt x="34337" y="5174"/>
                </a:lnTo>
                <a:lnTo>
                  <a:pt x="34337" y="58678"/>
                </a:lnTo>
                <a:close/>
              </a:path>
            </a:pathLst>
          </a:custGeom>
          <a:noFill/>
          <a:ln cap="flat" cmpd="sng" w="38100">
            <a:solidFill>
              <a:srgbClr val="28CFBC"/>
            </a:solidFill>
            <a:prstDash val="solid"/>
            <a:round/>
            <a:headEnd len="med" w="med" type="none"/>
            <a:tailEnd len="med" w="med" type="none"/>
          </a:ln>
        </p:spPr>
      </p:sp>
      <p:sp>
        <p:nvSpPr>
          <p:cNvPr id="452" name="Google Shape;452;g259998e5d4b_0_359"/>
          <p:cNvSpPr/>
          <p:nvPr/>
        </p:nvSpPr>
        <p:spPr>
          <a:xfrm>
            <a:off x="4311525" y="3696025"/>
            <a:ext cx="314575" cy="1252375"/>
          </a:xfrm>
          <a:custGeom>
            <a:rect b="b" l="l" r="r" t="t"/>
            <a:pathLst>
              <a:path extrusionOk="0" h="50095" w="12583">
                <a:moveTo>
                  <a:pt x="0" y="49625"/>
                </a:moveTo>
                <a:lnTo>
                  <a:pt x="0" y="3528"/>
                </a:lnTo>
                <a:lnTo>
                  <a:pt x="1764" y="1647"/>
                </a:lnTo>
                <a:lnTo>
                  <a:pt x="4469" y="118"/>
                </a:lnTo>
                <a:lnTo>
                  <a:pt x="6821" y="0"/>
                </a:lnTo>
                <a:lnTo>
                  <a:pt x="9643" y="471"/>
                </a:lnTo>
                <a:lnTo>
                  <a:pt x="11642" y="1647"/>
                </a:lnTo>
                <a:lnTo>
                  <a:pt x="12583" y="2470"/>
                </a:lnTo>
                <a:lnTo>
                  <a:pt x="12583" y="50095"/>
                </a:lnTo>
                <a:close/>
              </a:path>
            </a:pathLst>
          </a:custGeom>
          <a:noFill/>
          <a:ln cap="flat" cmpd="sng" w="38100">
            <a:solidFill>
              <a:srgbClr val="28CFBC"/>
            </a:solidFill>
            <a:prstDash val="solid"/>
            <a:round/>
            <a:headEnd len="med" w="med" type="none"/>
            <a:tailEnd len="med" w="med" type="none"/>
          </a:ln>
        </p:spPr>
      </p:sp>
      <p:sp>
        <p:nvSpPr>
          <p:cNvPr id="453" name="Google Shape;453;g259998e5d4b_0_359"/>
          <p:cNvSpPr/>
          <p:nvPr/>
        </p:nvSpPr>
        <p:spPr>
          <a:xfrm>
            <a:off x="5896925" y="4005275"/>
            <a:ext cx="476250" cy="862000"/>
          </a:xfrm>
          <a:custGeom>
            <a:rect b="b" l="l" r="r" t="t"/>
            <a:pathLst>
              <a:path extrusionOk="0" h="34480" w="19050">
                <a:moveTo>
                  <a:pt x="953" y="34480"/>
                </a:moveTo>
                <a:lnTo>
                  <a:pt x="0" y="3238"/>
                </a:lnTo>
                <a:lnTo>
                  <a:pt x="3048" y="1143"/>
                </a:lnTo>
                <a:lnTo>
                  <a:pt x="9906" y="0"/>
                </a:lnTo>
                <a:lnTo>
                  <a:pt x="15812" y="2286"/>
                </a:lnTo>
                <a:lnTo>
                  <a:pt x="19050" y="5524"/>
                </a:lnTo>
                <a:lnTo>
                  <a:pt x="18669" y="32385"/>
                </a:lnTo>
                <a:close/>
              </a:path>
            </a:pathLst>
          </a:custGeom>
          <a:noFill/>
          <a:ln cap="flat" cmpd="sng" w="38100">
            <a:solidFill>
              <a:srgbClr val="28CFBC"/>
            </a:solidFill>
            <a:prstDash val="solid"/>
            <a:round/>
            <a:headEnd len="med" w="med" type="none"/>
            <a:tailEnd len="med" w="med" type="none"/>
          </a:ln>
        </p:spPr>
      </p:sp>
      <p:sp>
        <p:nvSpPr>
          <p:cNvPr id="454" name="Google Shape;454;g259998e5d4b_0_359"/>
          <p:cNvSpPr/>
          <p:nvPr/>
        </p:nvSpPr>
        <p:spPr>
          <a:xfrm rot="-5400000">
            <a:off x="4962275" y="4078250"/>
            <a:ext cx="541200" cy="596700"/>
          </a:xfrm>
          <a:prstGeom prst="downArrow">
            <a:avLst>
              <a:gd fmla="val 50000" name="adj1"/>
              <a:gd fmla="val 50000" name="adj2"/>
            </a:avLst>
          </a:prstGeom>
          <a:solidFill>
            <a:schemeClr val="lt1"/>
          </a:solidFill>
          <a:ln cap="flat" cmpd="sng" w="381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59998e5d4b_0_359"/>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456" name="Google Shape;456;g259998e5d4b_0_359"/>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59998e5d4b_0_366"/>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Scenario 3 - simplification</a:t>
            </a:r>
            <a:endParaRPr b="1" i="0" sz="4400" u="none" cap="none" strike="noStrike">
              <a:solidFill>
                <a:schemeClr val="dk1"/>
              </a:solidFill>
              <a:latin typeface="Century Gothic"/>
              <a:ea typeface="Century Gothic"/>
              <a:cs typeface="Century Gothic"/>
              <a:sym typeface="Century Gothic"/>
            </a:endParaRPr>
          </a:p>
        </p:txBody>
      </p:sp>
      <p:sp>
        <p:nvSpPr>
          <p:cNvPr id="462" name="Google Shape;462;g259998e5d4b_0_366"/>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3" name="Google Shape;463;g259998e5d4b_0_366"/>
          <p:cNvSpPr txBox="1"/>
          <p:nvPr/>
        </p:nvSpPr>
        <p:spPr>
          <a:xfrm>
            <a:off x="800275" y="1690825"/>
            <a:ext cx="10989000" cy="168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s-ES" sz="2800">
                <a:solidFill>
                  <a:schemeClr val="dk1"/>
                </a:solidFill>
                <a:latin typeface="Century Gothic"/>
                <a:ea typeface="Century Gothic"/>
                <a:cs typeface="Century Gothic"/>
                <a:sym typeface="Century Gothic"/>
              </a:rPr>
              <a:t>We model the element </a:t>
            </a:r>
            <a:r>
              <a:rPr b="1" lang="es-ES" sz="2800">
                <a:solidFill>
                  <a:schemeClr val="dk1"/>
                </a:solidFill>
                <a:latin typeface="Century Gothic"/>
                <a:ea typeface="Century Gothic"/>
                <a:cs typeface="Century Gothic"/>
                <a:sym typeface="Century Gothic"/>
              </a:rPr>
              <a:t>and downscale the L</a:t>
            </a:r>
            <a:r>
              <a:rPr b="1" lang="es-ES" sz="2800">
                <a:solidFill>
                  <a:schemeClr val="dk1"/>
                </a:solidFill>
                <a:latin typeface="Century Gothic"/>
                <a:ea typeface="Century Gothic"/>
                <a:cs typeface="Century Gothic"/>
                <a:sym typeface="Century Gothic"/>
              </a:rPr>
              <a:t>O</a:t>
            </a:r>
            <a:r>
              <a:rPr b="1" lang="es-ES" sz="2800">
                <a:solidFill>
                  <a:schemeClr val="dk1"/>
                </a:solidFill>
                <a:latin typeface="Century Gothic"/>
                <a:ea typeface="Century Gothic"/>
                <a:cs typeface="Century Gothic"/>
                <a:sym typeface="Century Gothic"/>
              </a:rPr>
              <a:t>D </a:t>
            </a:r>
            <a:r>
              <a:rPr lang="es-ES" sz="2800">
                <a:solidFill>
                  <a:schemeClr val="dk1"/>
                </a:solidFill>
                <a:latin typeface="Century Gothic"/>
                <a:ea typeface="Century Gothic"/>
                <a:cs typeface="Century Gothic"/>
                <a:sym typeface="Century Gothic"/>
              </a:rPr>
              <a:t>(for sake of lowering polygon amount in model or adjusting it to 3D print or </a:t>
            </a:r>
            <a:r>
              <a:rPr lang="es-ES" sz="2800">
                <a:solidFill>
                  <a:schemeClr val="dk1"/>
                </a:solidFill>
                <a:latin typeface="Century Gothic"/>
                <a:ea typeface="Century Gothic"/>
                <a:cs typeface="Century Gothic"/>
                <a:sym typeface="Century Gothic"/>
              </a:rPr>
              <a:t>AR). mL</a:t>
            </a:r>
            <a:r>
              <a:rPr lang="es-ES" sz="2800">
                <a:solidFill>
                  <a:schemeClr val="dk1"/>
                </a:solidFill>
                <a:latin typeface="Century Gothic"/>
                <a:ea typeface="Century Gothic"/>
                <a:cs typeface="Century Gothic"/>
                <a:sym typeface="Century Gothic"/>
              </a:rPr>
              <a:t>O</a:t>
            </a:r>
            <a:r>
              <a:rPr lang="es-ES" sz="2800">
                <a:solidFill>
                  <a:schemeClr val="dk1"/>
                </a:solidFill>
                <a:latin typeface="Century Gothic"/>
                <a:ea typeface="Century Gothic"/>
                <a:cs typeface="Century Gothic"/>
                <a:sym typeface="Century Gothic"/>
              </a:rPr>
              <a:t>D is lower than bL</a:t>
            </a:r>
            <a:r>
              <a:rPr lang="es-ES" sz="2800">
                <a:solidFill>
                  <a:schemeClr val="dk1"/>
                </a:solidFill>
                <a:latin typeface="Century Gothic"/>
                <a:ea typeface="Century Gothic"/>
                <a:cs typeface="Century Gothic"/>
                <a:sym typeface="Century Gothic"/>
              </a:rPr>
              <a:t>O</a:t>
            </a:r>
            <a:r>
              <a:rPr lang="es-ES" sz="2800">
                <a:solidFill>
                  <a:schemeClr val="dk1"/>
                </a:solidFill>
                <a:latin typeface="Century Gothic"/>
                <a:ea typeface="Century Gothic"/>
                <a:cs typeface="Century Gothic"/>
                <a:sym typeface="Century Gothic"/>
              </a:rPr>
              <a:t>D.</a:t>
            </a:r>
            <a:endParaRPr sz="2800">
              <a:solidFill>
                <a:schemeClr val="dk1"/>
              </a:solidFill>
              <a:latin typeface="Century Gothic"/>
              <a:ea typeface="Century Gothic"/>
              <a:cs typeface="Century Gothic"/>
              <a:sym typeface="Century Gothic"/>
            </a:endParaRPr>
          </a:p>
        </p:txBody>
      </p:sp>
      <p:sp>
        <p:nvSpPr>
          <p:cNvPr id="464" name="Google Shape;464;g259998e5d4b_0_366"/>
          <p:cNvSpPr/>
          <p:nvPr/>
        </p:nvSpPr>
        <p:spPr>
          <a:xfrm>
            <a:off x="10259950" y="5321725"/>
            <a:ext cx="1529400" cy="615600"/>
          </a:xfrm>
          <a:prstGeom prst="rect">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59998e5d4b_0_366"/>
          <p:cNvSpPr txBox="1"/>
          <p:nvPr/>
        </p:nvSpPr>
        <p:spPr>
          <a:xfrm>
            <a:off x="10259950" y="5313625"/>
            <a:ext cx="1529400" cy="6156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1200"/>
              </a:spcBef>
              <a:spcAft>
                <a:spcPts val="1200"/>
              </a:spcAft>
              <a:buNone/>
            </a:pPr>
            <a:r>
              <a:rPr b="1" lang="es-ES" sz="2800">
                <a:solidFill>
                  <a:schemeClr val="lt1"/>
                </a:solidFill>
                <a:latin typeface="Century Gothic"/>
                <a:ea typeface="Century Gothic"/>
                <a:cs typeface="Century Gothic"/>
                <a:sym typeface="Century Gothic"/>
              </a:rPr>
              <a:t>LOH &lt; 0</a:t>
            </a:r>
            <a:endParaRPr sz="2800">
              <a:solidFill>
                <a:schemeClr val="lt1"/>
              </a:solidFill>
              <a:latin typeface="Century Gothic"/>
              <a:ea typeface="Century Gothic"/>
              <a:cs typeface="Century Gothic"/>
              <a:sym typeface="Century Gothic"/>
            </a:endParaRPr>
          </a:p>
        </p:txBody>
      </p:sp>
      <p:pic>
        <p:nvPicPr>
          <p:cNvPr id="466" name="Google Shape;466;g259998e5d4b_0_366"/>
          <p:cNvPicPr preferRelativeResize="0"/>
          <p:nvPr/>
        </p:nvPicPr>
        <p:blipFill>
          <a:blip r:embed="rId3">
            <a:alphaModFix/>
          </a:blip>
          <a:stretch>
            <a:fillRect/>
          </a:stretch>
        </p:blipFill>
        <p:spPr>
          <a:xfrm>
            <a:off x="876177" y="3286100"/>
            <a:ext cx="2652822" cy="2141617"/>
          </a:xfrm>
          <a:prstGeom prst="rect">
            <a:avLst/>
          </a:prstGeom>
          <a:noFill/>
          <a:ln>
            <a:noFill/>
          </a:ln>
        </p:spPr>
      </p:pic>
      <p:pic>
        <p:nvPicPr>
          <p:cNvPr id="467" name="Google Shape;467;g259998e5d4b_0_366"/>
          <p:cNvPicPr preferRelativeResize="0"/>
          <p:nvPr/>
        </p:nvPicPr>
        <p:blipFill rotWithShape="1">
          <a:blip r:embed="rId4">
            <a:alphaModFix/>
          </a:blip>
          <a:srcRect b="0" l="18053" r="37303" t="0"/>
          <a:stretch/>
        </p:blipFill>
        <p:spPr>
          <a:xfrm>
            <a:off x="3719550" y="3286100"/>
            <a:ext cx="1858600" cy="2141625"/>
          </a:xfrm>
          <a:prstGeom prst="rect">
            <a:avLst/>
          </a:prstGeom>
          <a:noFill/>
          <a:ln>
            <a:noFill/>
          </a:ln>
        </p:spPr>
      </p:pic>
      <p:pic>
        <p:nvPicPr>
          <p:cNvPr id="468" name="Google Shape;468;g259998e5d4b_0_366"/>
          <p:cNvPicPr preferRelativeResize="0"/>
          <p:nvPr/>
        </p:nvPicPr>
        <p:blipFill rotWithShape="1">
          <a:blip r:embed="rId5">
            <a:alphaModFix/>
          </a:blip>
          <a:srcRect b="0" l="13419" r="25860" t="0"/>
          <a:stretch/>
        </p:blipFill>
        <p:spPr>
          <a:xfrm>
            <a:off x="5768700" y="3286100"/>
            <a:ext cx="2652824" cy="2141625"/>
          </a:xfrm>
          <a:prstGeom prst="rect">
            <a:avLst/>
          </a:prstGeom>
          <a:noFill/>
          <a:ln>
            <a:noFill/>
          </a:ln>
        </p:spPr>
      </p:pic>
      <p:sp>
        <p:nvSpPr>
          <p:cNvPr id="469" name="Google Shape;469;g259998e5d4b_0_366"/>
          <p:cNvSpPr txBox="1"/>
          <p:nvPr/>
        </p:nvSpPr>
        <p:spPr>
          <a:xfrm>
            <a:off x="8612075" y="3286063"/>
            <a:ext cx="3860700" cy="214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i="1" lang="es-ES" sz="2000">
                <a:solidFill>
                  <a:schemeClr val="dk1"/>
                </a:solidFill>
                <a:latin typeface="Century Gothic"/>
                <a:ea typeface="Century Gothic"/>
                <a:cs typeface="Century Gothic"/>
                <a:sym typeface="Century Gothic"/>
              </a:rPr>
              <a:t>bLOD = 4</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C = 5</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mLOD = 3</a:t>
            </a:r>
            <a:br>
              <a:rPr i="1" lang="es-ES" sz="2000">
                <a:solidFill>
                  <a:schemeClr val="dk1"/>
                </a:solidFill>
                <a:latin typeface="Century Gothic"/>
                <a:ea typeface="Century Gothic"/>
                <a:cs typeface="Century Gothic"/>
                <a:sym typeface="Century Gothic"/>
              </a:rPr>
            </a:br>
            <a:r>
              <a:rPr i="1" lang="es-ES" sz="2000">
                <a:solidFill>
                  <a:schemeClr val="dk1"/>
                </a:solidFill>
                <a:latin typeface="Century Gothic"/>
                <a:ea typeface="Century Gothic"/>
                <a:cs typeface="Century Gothic"/>
                <a:sym typeface="Century Gothic"/>
              </a:rPr>
              <a:t>LOH = -1</a:t>
            </a:r>
            <a:endParaRPr i="1" sz="2000">
              <a:solidFill>
                <a:schemeClr val="dk1"/>
              </a:solidFill>
              <a:latin typeface="Century Gothic"/>
              <a:ea typeface="Century Gothic"/>
              <a:cs typeface="Century Gothic"/>
              <a:sym typeface="Century Gothic"/>
            </a:endParaRPr>
          </a:p>
        </p:txBody>
      </p:sp>
      <p:sp>
        <p:nvSpPr>
          <p:cNvPr id="470" name="Google Shape;470;g259998e5d4b_0_366"/>
          <p:cNvSpPr/>
          <p:nvPr/>
        </p:nvSpPr>
        <p:spPr>
          <a:xfrm>
            <a:off x="869625" y="3721425"/>
            <a:ext cx="1285875" cy="1704975"/>
          </a:xfrm>
          <a:custGeom>
            <a:rect b="b" l="l" r="r" t="t"/>
            <a:pathLst>
              <a:path extrusionOk="0" h="68199" w="51435">
                <a:moveTo>
                  <a:pt x="0" y="68199"/>
                </a:moveTo>
                <a:lnTo>
                  <a:pt x="0" y="26289"/>
                </a:lnTo>
                <a:lnTo>
                  <a:pt x="3810" y="26098"/>
                </a:lnTo>
                <a:lnTo>
                  <a:pt x="6096" y="23812"/>
                </a:lnTo>
                <a:lnTo>
                  <a:pt x="6858" y="20383"/>
                </a:lnTo>
                <a:lnTo>
                  <a:pt x="7811" y="18097"/>
                </a:lnTo>
                <a:lnTo>
                  <a:pt x="8573" y="16002"/>
                </a:lnTo>
                <a:lnTo>
                  <a:pt x="12002" y="16002"/>
                </a:lnTo>
                <a:lnTo>
                  <a:pt x="15050" y="14859"/>
                </a:lnTo>
                <a:lnTo>
                  <a:pt x="17717" y="12192"/>
                </a:lnTo>
                <a:lnTo>
                  <a:pt x="17907" y="9715"/>
                </a:lnTo>
                <a:lnTo>
                  <a:pt x="16764" y="7429"/>
                </a:lnTo>
                <a:lnTo>
                  <a:pt x="15240" y="5715"/>
                </a:lnTo>
                <a:lnTo>
                  <a:pt x="18860" y="1905"/>
                </a:lnTo>
                <a:lnTo>
                  <a:pt x="22098" y="0"/>
                </a:lnTo>
                <a:lnTo>
                  <a:pt x="26099" y="190"/>
                </a:lnTo>
                <a:lnTo>
                  <a:pt x="29337" y="762"/>
                </a:lnTo>
                <a:lnTo>
                  <a:pt x="32004" y="1905"/>
                </a:lnTo>
                <a:lnTo>
                  <a:pt x="34290" y="3429"/>
                </a:lnTo>
                <a:lnTo>
                  <a:pt x="35433" y="4953"/>
                </a:lnTo>
                <a:lnTo>
                  <a:pt x="37719" y="3429"/>
                </a:lnTo>
                <a:lnTo>
                  <a:pt x="40767" y="2476"/>
                </a:lnTo>
                <a:lnTo>
                  <a:pt x="44958" y="2286"/>
                </a:lnTo>
                <a:lnTo>
                  <a:pt x="48768" y="4000"/>
                </a:lnTo>
                <a:lnTo>
                  <a:pt x="51435" y="5524"/>
                </a:lnTo>
              </a:path>
            </a:pathLst>
          </a:custGeom>
          <a:noFill/>
          <a:ln cap="flat" cmpd="sng" w="28575">
            <a:solidFill>
              <a:srgbClr val="28CFBC"/>
            </a:solidFill>
            <a:prstDash val="solid"/>
            <a:round/>
            <a:headEnd len="med" w="med" type="none"/>
            <a:tailEnd len="med" w="med" type="none"/>
          </a:ln>
        </p:spPr>
      </p:sp>
      <p:sp>
        <p:nvSpPr>
          <p:cNvPr id="471" name="Google Shape;471;g259998e5d4b_0_366"/>
          <p:cNvSpPr/>
          <p:nvPr/>
        </p:nvSpPr>
        <p:spPr>
          <a:xfrm>
            <a:off x="2145975" y="3864300"/>
            <a:ext cx="390525" cy="223825"/>
          </a:xfrm>
          <a:custGeom>
            <a:rect b="b" l="l" r="r" t="t"/>
            <a:pathLst>
              <a:path extrusionOk="0" h="8953" w="15621">
                <a:moveTo>
                  <a:pt x="762" y="0"/>
                </a:moveTo>
                <a:lnTo>
                  <a:pt x="0" y="2286"/>
                </a:lnTo>
                <a:lnTo>
                  <a:pt x="0" y="4953"/>
                </a:lnTo>
                <a:lnTo>
                  <a:pt x="2286" y="7810"/>
                </a:lnTo>
                <a:lnTo>
                  <a:pt x="6096" y="8763"/>
                </a:lnTo>
                <a:lnTo>
                  <a:pt x="10668" y="8953"/>
                </a:lnTo>
                <a:lnTo>
                  <a:pt x="14288" y="7810"/>
                </a:lnTo>
                <a:lnTo>
                  <a:pt x="15621" y="5524"/>
                </a:lnTo>
                <a:lnTo>
                  <a:pt x="14669" y="2857"/>
                </a:lnTo>
              </a:path>
            </a:pathLst>
          </a:custGeom>
          <a:noFill/>
          <a:ln cap="flat" cmpd="sng" w="28575">
            <a:solidFill>
              <a:srgbClr val="28CFBC"/>
            </a:solidFill>
            <a:prstDash val="solid"/>
            <a:round/>
            <a:headEnd len="med" w="med" type="none"/>
            <a:tailEnd len="med" w="med" type="none"/>
          </a:ln>
        </p:spPr>
      </p:sp>
      <p:sp>
        <p:nvSpPr>
          <p:cNvPr id="472" name="Google Shape;472;g259998e5d4b_0_366"/>
          <p:cNvSpPr/>
          <p:nvPr/>
        </p:nvSpPr>
        <p:spPr>
          <a:xfrm>
            <a:off x="2479350" y="3711900"/>
            <a:ext cx="466725" cy="233350"/>
          </a:xfrm>
          <a:custGeom>
            <a:rect b="b" l="l" r="r" t="t"/>
            <a:pathLst>
              <a:path extrusionOk="0" h="9334" w="18669">
                <a:moveTo>
                  <a:pt x="1524" y="9334"/>
                </a:moveTo>
                <a:lnTo>
                  <a:pt x="0" y="7048"/>
                </a:lnTo>
                <a:lnTo>
                  <a:pt x="2667" y="3810"/>
                </a:lnTo>
                <a:lnTo>
                  <a:pt x="5906" y="762"/>
                </a:lnTo>
                <a:lnTo>
                  <a:pt x="9716" y="0"/>
                </a:lnTo>
                <a:lnTo>
                  <a:pt x="13335" y="0"/>
                </a:lnTo>
                <a:lnTo>
                  <a:pt x="16383" y="1714"/>
                </a:lnTo>
                <a:lnTo>
                  <a:pt x="18669" y="3429"/>
                </a:lnTo>
              </a:path>
            </a:pathLst>
          </a:custGeom>
          <a:noFill/>
          <a:ln cap="flat" cmpd="sng" w="28575">
            <a:solidFill>
              <a:srgbClr val="28CFBC"/>
            </a:solidFill>
            <a:prstDash val="solid"/>
            <a:round/>
            <a:headEnd len="med" w="med" type="none"/>
            <a:tailEnd len="med" w="med" type="none"/>
          </a:ln>
        </p:spPr>
      </p:sp>
      <p:sp>
        <p:nvSpPr>
          <p:cNvPr id="473" name="Google Shape;473;g259998e5d4b_0_366"/>
          <p:cNvSpPr/>
          <p:nvPr/>
        </p:nvSpPr>
        <p:spPr>
          <a:xfrm>
            <a:off x="2950850" y="3740475"/>
            <a:ext cx="571500" cy="423850"/>
          </a:xfrm>
          <a:custGeom>
            <a:rect b="b" l="l" r="r" t="t"/>
            <a:pathLst>
              <a:path extrusionOk="0" h="16954" w="22860">
                <a:moveTo>
                  <a:pt x="0" y="2667"/>
                </a:moveTo>
                <a:lnTo>
                  <a:pt x="1905" y="1714"/>
                </a:lnTo>
                <a:lnTo>
                  <a:pt x="4953" y="0"/>
                </a:lnTo>
                <a:lnTo>
                  <a:pt x="8382" y="381"/>
                </a:lnTo>
                <a:lnTo>
                  <a:pt x="12763" y="1905"/>
                </a:lnTo>
                <a:lnTo>
                  <a:pt x="15430" y="3429"/>
                </a:lnTo>
                <a:lnTo>
                  <a:pt x="17145" y="5715"/>
                </a:lnTo>
                <a:lnTo>
                  <a:pt x="17335" y="8191"/>
                </a:lnTo>
                <a:lnTo>
                  <a:pt x="16764" y="11620"/>
                </a:lnTo>
                <a:lnTo>
                  <a:pt x="17526" y="14668"/>
                </a:lnTo>
                <a:lnTo>
                  <a:pt x="20193" y="16192"/>
                </a:lnTo>
                <a:lnTo>
                  <a:pt x="22860" y="16954"/>
                </a:lnTo>
              </a:path>
            </a:pathLst>
          </a:custGeom>
          <a:noFill/>
          <a:ln cap="flat" cmpd="sng" w="28575">
            <a:solidFill>
              <a:srgbClr val="28CFBC"/>
            </a:solidFill>
            <a:prstDash val="solid"/>
            <a:round/>
            <a:headEnd len="med" w="med" type="none"/>
            <a:tailEnd len="med" w="med" type="none"/>
          </a:ln>
        </p:spPr>
      </p:sp>
      <p:sp>
        <p:nvSpPr>
          <p:cNvPr id="474" name="Google Shape;474;g259998e5d4b_0_366"/>
          <p:cNvSpPr/>
          <p:nvPr/>
        </p:nvSpPr>
        <p:spPr>
          <a:xfrm>
            <a:off x="874400" y="4169100"/>
            <a:ext cx="2657475" cy="1257300"/>
          </a:xfrm>
          <a:custGeom>
            <a:rect b="b" l="l" r="r" t="t"/>
            <a:pathLst>
              <a:path extrusionOk="0" h="50292" w="106299">
                <a:moveTo>
                  <a:pt x="106299" y="0"/>
                </a:moveTo>
                <a:lnTo>
                  <a:pt x="106299" y="50292"/>
                </a:lnTo>
                <a:lnTo>
                  <a:pt x="0" y="50292"/>
                </a:lnTo>
              </a:path>
            </a:pathLst>
          </a:custGeom>
          <a:noFill/>
          <a:ln cap="flat" cmpd="sng" w="28575">
            <a:solidFill>
              <a:srgbClr val="28CFBC"/>
            </a:solidFill>
            <a:prstDash val="solid"/>
            <a:round/>
            <a:headEnd len="med" w="med" type="none"/>
            <a:tailEnd len="med" w="med" type="none"/>
          </a:ln>
        </p:spPr>
      </p:sp>
      <p:sp>
        <p:nvSpPr>
          <p:cNvPr id="475" name="Google Shape;475;g259998e5d4b_0_366"/>
          <p:cNvSpPr/>
          <p:nvPr/>
        </p:nvSpPr>
        <p:spPr>
          <a:xfrm>
            <a:off x="4074800" y="3907150"/>
            <a:ext cx="1190625" cy="828675"/>
          </a:xfrm>
          <a:custGeom>
            <a:rect b="b" l="l" r="r" t="t"/>
            <a:pathLst>
              <a:path extrusionOk="0" h="33147" w="47625">
                <a:moveTo>
                  <a:pt x="0" y="33147"/>
                </a:moveTo>
                <a:lnTo>
                  <a:pt x="0" y="7430"/>
                </a:lnTo>
                <a:lnTo>
                  <a:pt x="4381" y="8192"/>
                </a:lnTo>
                <a:lnTo>
                  <a:pt x="3619" y="4382"/>
                </a:lnTo>
                <a:lnTo>
                  <a:pt x="7620" y="3810"/>
                </a:lnTo>
                <a:lnTo>
                  <a:pt x="11239" y="2096"/>
                </a:lnTo>
                <a:lnTo>
                  <a:pt x="12954" y="6287"/>
                </a:lnTo>
                <a:lnTo>
                  <a:pt x="16573" y="5906"/>
                </a:lnTo>
                <a:lnTo>
                  <a:pt x="18097" y="3810"/>
                </a:lnTo>
                <a:lnTo>
                  <a:pt x="18669" y="953"/>
                </a:lnTo>
                <a:lnTo>
                  <a:pt x="20383" y="0"/>
                </a:lnTo>
                <a:lnTo>
                  <a:pt x="24765" y="381"/>
                </a:lnTo>
                <a:lnTo>
                  <a:pt x="27432" y="381"/>
                </a:lnTo>
                <a:lnTo>
                  <a:pt x="28384" y="2096"/>
                </a:lnTo>
                <a:lnTo>
                  <a:pt x="27622" y="4001"/>
                </a:lnTo>
                <a:lnTo>
                  <a:pt x="30480" y="5334"/>
                </a:lnTo>
                <a:lnTo>
                  <a:pt x="33528" y="4382"/>
                </a:lnTo>
                <a:lnTo>
                  <a:pt x="33909" y="1334"/>
                </a:lnTo>
                <a:lnTo>
                  <a:pt x="36576" y="762"/>
                </a:lnTo>
                <a:lnTo>
                  <a:pt x="39814" y="2096"/>
                </a:lnTo>
                <a:lnTo>
                  <a:pt x="42862" y="3620"/>
                </a:lnTo>
                <a:lnTo>
                  <a:pt x="42862" y="5906"/>
                </a:lnTo>
                <a:lnTo>
                  <a:pt x="44767" y="8192"/>
                </a:lnTo>
                <a:lnTo>
                  <a:pt x="47625" y="8192"/>
                </a:lnTo>
                <a:lnTo>
                  <a:pt x="47625" y="33147"/>
                </a:lnTo>
                <a:close/>
              </a:path>
            </a:pathLst>
          </a:custGeom>
          <a:noFill/>
          <a:ln cap="flat" cmpd="sng" w="28575">
            <a:solidFill>
              <a:srgbClr val="28CFBC"/>
            </a:solidFill>
            <a:prstDash val="solid"/>
            <a:round/>
            <a:headEnd len="med" w="med" type="none"/>
            <a:tailEnd len="med" w="med" type="none"/>
          </a:ln>
        </p:spPr>
      </p:sp>
      <p:sp>
        <p:nvSpPr>
          <p:cNvPr id="476" name="Google Shape;476;g259998e5d4b_0_366"/>
          <p:cNvSpPr/>
          <p:nvPr/>
        </p:nvSpPr>
        <p:spPr>
          <a:xfrm>
            <a:off x="6537950" y="3573775"/>
            <a:ext cx="1385900" cy="1757375"/>
          </a:xfrm>
          <a:custGeom>
            <a:rect b="b" l="l" r="r" t="t"/>
            <a:pathLst>
              <a:path extrusionOk="0" h="70295" w="55436">
                <a:moveTo>
                  <a:pt x="0" y="70295"/>
                </a:moveTo>
                <a:lnTo>
                  <a:pt x="0" y="12954"/>
                </a:lnTo>
                <a:lnTo>
                  <a:pt x="5525" y="11811"/>
                </a:lnTo>
                <a:lnTo>
                  <a:pt x="5906" y="5334"/>
                </a:lnTo>
                <a:lnTo>
                  <a:pt x="8001" y="3429"/>
                </a:lnTo>
                <a:lnTo>
                  <a:pt x="12954" y="3620"/>
                </a:lnTo>
                <a:lnTo>
                  <a:pt x="16574" y="1715"/>
                </a:lnTo>
                <a:lnTo>
                  <a:pt x="20003" y="2477"/>
                </a:lnTo>
                <a:lnTo>
                  <a:pt x="24384" y="9525"/>
                </a:lnTo>
                <a:lnTo>
                  <a:pt x="29718" y="10287"/>
                </a:lnTo>
                <a:lnTo>
                  <a:pt x="30480" y="7049"/>
                </a:lnTo>
                <a:lnTo>
                  <a:pt x="29147" y="3239"/>
                </a:lnTo>
                <a:lnTo>
                  <a:pt x="32766" y="191"/>
                </a:lnTo>
                <a:lnTo>
                  <a:pt x="36386" y="0"/>
                </a:lnTo>
                <a:lnTo>
                  <a:pt x="38100" y="1524"/>
                </a:lnTo>
                <a:lnTo>
                  <a:pt x="41339" y="1143"/>
                </a:lnTo>
                <a:lnTo>
                  <a:pt x="44006" y="3429"/>
                </a:lnTo>
                <a:lnTo>
                  <a:pt x="44006" y="6287"/>
                </a:lnTo>
                <a:lnTo>
                  <a:pt x="43053" y="8763"/>
                </a:lnTo>
                <a:lnTo>
                  <a:pt x="44577" y="10859"/>
                </a:lnTo>
                <a:lnTo>
                  <a:pt x="47625" y="11430"/>
                </a:lnTo>
                <a:lnTo>
                  <a:pt x="48768" y="7811"/>
                </a:lnTo>
                <a:lnTo>
                  <a:pt x="51245" y="6858"/>
                </a:lnTo>
                <a:lnTo>
                  <a:pt x="53340" y="8382"/>
                </a:lnTo>
                <a:lnTo>
                  <a:pt x="55436" y="10097"/>
                </a:lnTo>
              </a:path>
            </a:pathLst>
          </a:custGeom>
          <a:noFill/>
          <a:ln cap="flat" cmpd="sng" w="28575">
            <a:solidFill>
              <a:srgbClr val="28CFBC"/>
            </a:solidFill>
            <a:prstDash val="solid"/>
            <a:round/>
            <a:headEnd len="med" w="med" type="none"/>
            <a:tailEnd len="med" w="med" type="none"/>
          </a:ln>
        </p:spPr>
      </p:sp>
      <p:sp>
        <p:nvSpPr>
          <p:cNvPr id="477" name="Google Shape;477;g259998e5d4b_0_366"/>
          <p:cNvSpPr/>
          <p:nvPr/>
        </p:nvSpPr>
        <p:spPr>
          <a:xfrm>
            <a:off x="6537950" y="3835725"/>
            <a:ext cx="1433525" cy="1600200"/>
          </a:xfrm>
          <a:custGeom>
            <a:rect b="b" l="l" r="r" t="t"/>
            <a:pathLst>
              <a:path extrusionOk="0" h="64008" w="57341">
                <a:moveTo>
                  <a:pt x="55245" y="0"/>
                </a:moveTo>
                <a:lnTo>
                  <a:pt x="57341" y="571"/>
                </a:lnTo>
                <a:lnTo>
                  <a:pt x="57341" y="46101"/>
                </a:lnTo>
                <a:lnTo>
                  <a:pt x="9716" y="64008"/>
                </a:lnTo>
                <a:lnTo>
                  <a:pt x="0" y="63627"/>
                </a:lnTo>
                <a:lnTo>
                  <a:pt x="0" y="60388"/>
                </a:lnTo>
              </a:path>
            </a:pathLst>
          </a:custGeom>
          <a:noFill/>
          <a:ln cap="flat" cmpd="sng" w="28575">
            <a:solidFill>
              <a:srgbClr val="28CFBC"/>
            </a:solidFill>
            <a:prstDash val="solid"/>
            <a:round/>
            <a:headEnd len="med" w="med" type="none"/>
            <a:tailEnd len="med" w="med" type="none"/>
          </a:ln>
        </p:spPr>
      </p:sp>
      <p:sp>
        <p:nvSpPr>
          <p:cNvPr id="478" name="Google Shape;478;g259998e5d4b_0_366"/>
          <p:cNvSpPr/>
          <p:nvPr/>
        </p:nvSpPr>
        <p:spPr>
          <a:xfrm rot="-5400000">
            <a:off x="5444575" y="4078250"/>
            <a:ext cx="541200" cy="596700"/>
          </a:xfrm>
          <a:prstGeom prst="downArrow">
            <a:avLst>
              <a:gd fmla="val 50000" name="adj1"/>
              <a:gd fmla="val 50000" name="adj2"/>
            </a:avLst>
          </a:prstGeom>
          <a:solidFill>
            <a:schemeClr val="lt1"/>
          </a:solidFill>
          <a:ln cap="flat" cmpd="sng" w="38100">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59998e5d4b_0_366"/>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480" name="Google Shape;480;g259998e5d4b_0_366"/>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59998e5d4b_0_587"/>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Synagogue in Pilica</a:t>
            </a:r>
            <a:endParaRPr i="0" sz="4400" u="none" cap="none" strike="noStrike">
              <a:solidFill>
                <a:schemeClr val="dk1"/>
              </a:solidFill>
              <a:latin typeface="Century Gothic"/>
              <a:ea typeface="Century Gothic"/>
              <a:cs typeface="Century Gothic"/>
              <a:sym typeface="Century Gothic"/>
            </a:endParaRPr>
          </a:p>
        </p:txBody>
      </p:sp>
      <p:sp>
        <p:nvSpPr>
          <p:cNvPr id="94" name="Google Shape;94;g259998e5d4b_0_587"/>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5" name="Google Shape;95;g259998e5d4b_0_587"/>
          <p:cNvPicPr preferRelativeResize="0"/>
          <p:nvPr/>
        </p:nvPicPr>
        <p:blipFill rotWithShape="1">
          <a:blip r:embed="rId3">
            <a:alphaModFix/>
          </a:blip>
          <a:srcRect b="37600" l="4344" r="41949" t="7105"/>
          <a:stretch/>
        </p:blipFill>
        <p:spPr>
          <a:xfrm>
            <a:off x="800275" y="1861425"/>
            <a:ext cx="5486525" cy="4236676"/>
          </a:xfrm>
          <a:prstGeom prst="rect">
            <a:avLst/>
          </a:prstGeom>
          <a:noFill/>
          <a:ln>
            <a:noFill/>
          </a:ln>
        </p:spPr>
      </p:pic>
      <p:sp>
        <p:nvSpPr>
          <p:cNvPr id="96" name="Google Shape;96;g259998e5d4b_0_587"/>
          <p:cNvSpPr txBox="1"/>
          <p:nvPr/>
        </p:nvSpPr>
        <p:spPr>
          <a:xfrm>
            <a:off x="6432175" y="1948025"/>
            <a:ext cx="5568600" cy="40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S" sz="2800">
                <a:solidFill>
                  <a:schemeClr val="dk1"/>
                </a:solidFill>
                <a:latin typeface="Century Gothic"/>
                <a:ea typeface="Century Gothic"/>
                <a:cs typeface="Century Gothic"/>
                <a:sym typeface="Century Gothic"/>
              </a:rPr>
              <a:t>Synagogue in Pilica</a:t>
            </a:r>
            <a:r>
              <a:rPr lang="es-ES" sz="2800">
                <a:solidFill>
                  <a:schemeClr val="dk1"/>
                </a:solidFill>
                <a:latin typeface="Century Gothic"/>
                <a:ea typeface="Century Gothic"/>
                <a:cs typeface="Century Gothic"/>
                <a:sym typeface="Century Gothic"/>
              </a:rPr>
              <a:t> was situated in Silesian Voivodeship. It probably have been constructed</a:t>
            </a:r>
            <a:r>
              <a:rPr b="1" lang="es-ES" sz="2800">
                <a:solidFill>
                  <a:schemeClr val="dk1"/>
                </a:solidFill>
                <a:latin typeface="Century Gothic"/>
                <a:ea typeface="Century Gothic"/>
                <a:cs typeface="Century Gothic"/>
                <a:sym typeface="Century Gothic"/>
              </a:rPr>
              <a:t> in the mid-18th century</a:t>
            </a:r>
            <a:r>
              <a:rPr lang="es-ES" sz="2800">
                <a:solidFill>
                  <a:schemeClr val="dk1"/>
                </a:solidFill>
                <a:latin typeface="Century Gothic"/>
                <a:ea typeface="Century Gothic"/>
                <a:cs typeface="Century Gothic"/>
                <a:sym typeface="Century Gothic"/>
              </a:rPr>
              <a:t>, although the precise architect remains unidentified. In the autumn of 1939, the temple was </a:t>
            </a:r>
            <a:r>
              <a:rPr b="1" lang="es-ES" sz="2800">
                <a:solidFill>
                  <a:schemeClr val="dk1"/>
                </a:solidFill>
                <a:latin typeface="Century Gothic"/>
                <a:ea typeface="Century Gothic"/>
                <a:cs typeface="Century Gothic"/>
                <a:sym typeface="Century Gothic"/>
              </a:rPr>
              <a:t>burned down</a:t>
            </a:r>
            <a:r>
              <a:rPr lang="es-ES" sz="2800">
                <a:solidFill>
                  <a:schemeClr val="dk1"/>
                </a:solidFill>
                <a:latin typeface="Century Gothic"/>
                <a:ea typeface="Century Gothic"/>
                <a:cs typeface="Century Gothic"/>
                <a:sym typeface="Century Gothic"/>
              </a:rPr>
              <a:t> by German military. </a:t>
            </a:r>
            <a:endParaRPr sz="2800">
              <a:latin typeface="Century Gothic"/>
              <a:ea typeface="Century Gothic"/>
              <a:cs typeface="Century Gothic"/>
              <a:sym typeface="Century Gothic"/>
            </a:endParaRPr>
          </a:p>
        </p:txBody>
      </p:sp>
      <p:sp>
        <p:nvSpPr>
          <p:cNvPr id="97" name="Google Shape;97;g259998e5d4b_0_587"/>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98" name="Google Shape;98;g259998e5d4b_0_587"/>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259998e5d4b_0_18"/>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Source-based reconstruction</a:t>
            </a:r>
            <a:endParaRPr i="0" sz="4400" u="none" cap="none" strike="noStrike">
              <a:solidFill>
                <a:schemeClr val="dk1"/>
              </a:solidFill>
              <a:latin typeface="Century Gothic"/>
              <a:ea typeface="Century Gothic"/>
              <a:cs typeface="Century Gothic"/>
              <a:sym typeface="Century Gothic"/>
            </a:endParaRPr>
          </a:p>
        </p:txBody>
      </p:sp>
      <p:sp>
        <p:nvSpPr>
          <p:cNvPr id="104" name="Google Shape;104;g259998e5d4b_0_18"/>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g259998e5d4b_0_18"/>
          <p:cNvSpPr txBox="1"/>
          <p:nvPr/>
        </p:nvSpPr>
        <p:spPr>
          <a:xfrm>
            <a:off x="800275" y="4758650"/>
            <a:ext cx="10824300" cy="13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2800">
                <a:solidFill>
                  <a:schemeClr val="dk1"/>
                </a:solidFill>
                <a:latin typeface="Century Gothic"/>
                <a:ea typeface="Century Gothic"/>
                <a:cs typeface="Century Gothic"/>
                <a:sym typeface="Century Gothic"/>
              </a:rPr>
              <a:t>Due to the fact that the synagogue no longer exists, its reconstruction relies entirely on sources such as photographs and historical architectural drawings.</a:t>
            </a:r>
            <a:endParaRPr sz="2800">
              <a:latin typeface="Century Gothic"/>
              <a:ea typeface="Century Gothic"/>
              <a:cs typeface="Century Gothic"/>
              <a:sym typeface="Century Gothic"/>
            </a:endParaRPr>
          </a:p>
        </p:txBody>
      </p:sp>
      <p:pic>
        <p:nvPicPr>
          <p:cNvPr id="106" name="Google Shape;106;g259998e5d4b_0_18"/>
          <p:cNvPicPr preferRelativeResize="0"/>
          <p:nvPr/>
        </p:nvPicPr>
        <p:blipFill>
          <a:blip r:embed="rId3">
            <a:alphaModFix/>
          </a:blip>
          <a:stretch>
            <a:fillRect/>
          </a:stretch>
        </p:blipFill>
        <p:spPr>
          <a:xfrm>
            <a:off x="7634600" y="1828784"/>
            <a:ext cx="3989873" cy="2659279"/>
          </a:xfrm>
          <a:prstGeom prst="rect">
            <a:avLst/>
          </a:prstGeom>
          <a:noFill/>
          <a:ln>
            <a:noFill/>
          </a:ln>
        </p:spPr>
      </p:pic>
      <p:pic>
        <p:nvPicPr>
          <p:cNvPr id="107" name="Google Shape;107;g259998e5d4b_0_18"/>
          <p:cNvPicPr preferRelativeResize="0"/>
          <p:nvPr/>
        </p:nvPicPr>
        <p:blipFill>
          <a:blip r:embed="rId4">
            <a:alphaModFix/>
          </a:blip>
          <a:stretch>
            <a:fillRect/>
          </a:stretch>
        </p:blipFill>
        <p:spPr>
          <a:xfrm>
            <a:off x="876175" y="1889638"/>
            <a:ext cx="3989875" cy="2537575"/>
          </a:xfrm>
          <a:prstGeom prst="rect">
            <a:avLst/>
          </a:prstGeom>
          <a:noFill/>
          <a:ln>
            <a:noFill/>
          </a:ln>
        </p:spPr>
      </p:pic>
      <p:pic>
        <p:nvPicPr>
          <p:cNvPr id="108" name="Google Shape;108;g259998e5d4b_0_18"/>
          <p:cNvPicPr preferRelativeResize="0"/>
          <p:nvPr/>
        </p:nvPicPr>
        <p:blipFill>
          <a:blip r:embed="rId5">
            <a:alphaModFix/>
          </a:blip>
          <a:stretch>
            <a:fillRect/>
          </a:stretch>
        </p:blipFill>
        <p:spPr>
          <a:xfrm>
            <a:off x="5346113" y="1867363"/>
            <a:ext cx="1808427" cy="2582523"/>
          </a:xfrm>
          <a:prstGeom prst="rect">
            <a:avLst/>
          </a:prstGeom>
          <a:noFill/>
          <a:ln>
            <a:noFill/>
          </a:ln>
        </p:spPr>
      </p:pic>
      <p:sp>
        <p:nvSpPr>
          <p:cNvPr id="109" name="Google Shape;109;g259998e5d4b_0_18"/>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110" name="Google Shape;110;g259998e5d4b_0_18"/>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59998e5d4b_0_48"/>
          <p:cNvSpPr/>
          <p:nvPr/>
        </p:nvSpPr>
        <p:spPr>
          <a:xfrm>
            <a:off x="0" y="0"/>
            <a:ext cx="12192000" cy="69414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g259998e5d4b_0_48"/>
          <p:cNvSpPr txBox="1"/>
          <p:nvPr>
            <p:ph idx="1" type="body"/>
          </p:nvPr>
        </p:nvSpPr>
        <p:spPr>
          <a:xfrm>
            <a:off x="757875" y="1604622"/>
            <a:ext cx="10890300" cy="1377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Clr>
                <a:schemeClr val="lt1"/>
              </a:buClr>
              <a:buSzPts val="2800"/>
              <a:buNone/>
            </a:pPr>
            <a:r>
              <a:rPr lang="es-ES" sz="2400">
                <a:solidFill>
                  <a:schemeClr val="lt1"/>
                </a:solidFill>
                <a:latin typeface="Century Gothic"/>
                <a:ea typeface="Century Gothic"/>
                <a:cs typeface="Century Gothic"/>
                <a:sym typeface="Century Gothic"/>
              </a:rPr>
              <a:t>The quality of sources varies. Prior to commencing digital reconstruction, it is necessary to estimate the </a:t>
            </a:r>
            <a:r>
              <a:rPr lang="es-ES" sz="2400">
                <a:solidFill>
                  <a:schemeClr val="lt1"/>
                </a:solidFill>
                <a:latin typeface="Century Gothic"/>
                <a:ea typeface="Century Gothic"/>
                <a:cs typeface="Century Gothic"/>
                <a:sym typeface="Century Gothic"/>
              </a:rPr>
              <a:t>best possible </a:t>
            </a:r>
            <a:r>
              <a:rPr b="1" lang="es-ES" sz="2400">
                <a:solidFill>
                  <a:schemeClr val="lt1"/>
                </a:solidFill>
                <a:latin typeface="Century Gothic"/>
                <a:ea typeface="Century Gothic"/>
                <a:cs typeface="Century Gothic"/>
                <a:sym typeface="Century Gothic"/>
              </a:rPr>
              <a:t>Level of Details</a:t>
            </a:r>
            <a:r>
              <a:rPr lang="es-ES" sz="2400">
                <a:solidFill>
                  <a:schemeClr val="lt1"/>
                </a:solidFill>
                <a:latin typeface="Century Gothic"/>
                <a:ea typeface="Century Gothic"/>
                <a:cs typeface="Century Gothic"/>
                <a:sym typeface="Century Gothic"/>
              </a:rPr>
              <a:t> of reconstructed 3D model that can be achieved based on these sources </a:t>
            </a:r>
            <a:r>
              <a:rPr b="1" lang="es-ES" sz="2400">
                <a:solidFill>
                  <a:schemeClr val="lt1"/>
                </a:solidFill>
                <a:latin typeface="Century Gothic"/>
                <a:ea typeface="Century Gothic"/>
                <a:cs typeface="Century Gothic"/>
                <a:sym typeface="Century Gothic"/>
              </a:rPr>
              <a:t>(bLOD)</a:t>
            </a:r>
            <a:r>
              <a:rPr lang="es-ES" sz="2400">
                <a:solidFill>
                  <a:schemeClr val="lt1"/>
                </a:solidFill>
                <a:latin typeface="Century Gothic"/>
                <a:ea typeface="Century Gothic"/>
                <a:cs typeface="Century Gothic"/>
                <a:sym typeface="Century Gothic"/>
              </a:rPr>
              <a:t>.</a:t>
            </a:r>
            <a:endParaRPr sz="2400">
              <a:solidFill>
                <a:schemeClr val="lt1"/>
              </a:solidFill>
              <a:latin typeface="Century Gothic"/>
              <a:ea typeface="Century Gothic"/>
              <a:cs typeface="Century Gothic"/>
              <a:sym typeface="Century Gothic"/>
            </a:endParaRPr>
          </a:p>
        </p:txBody>
      </p:sp>
      <p:sp>
        <p:nvSpPr>
          <p:cNvPr id="117" name="Google Shape;117;g259998e5d4b_0_48"/>
          <p:cNvSpPr txBox="1"/>
          <p:nvPr/>
        </p:nvSpPr>
        <p:spPr>
          <a:xfrm>
            <a:off x="838200" y="365125"/>
            <a:ext cx="81150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Evaluation criteria - </a:t>
            </a:r>
            <a:r>
              <a:rPr b="1" lang="es-ES" sz="4400">
                <a:solidFill>
                  <a:schemeClr val="dk1"/>
                </a:solidFill>
                <a:latin typeface="Century Gothic"/>
                <a:ea typeface="Century Gothic"/>
                <a:cs typeface="Century Gothic"/>
                <a:sym typeface="Century Gothic"/>
              </a:rPr>
              <a:t>b</a:t>
            </a:r>
            <a:r>
              <a:rPr b="1" lang="es-ES" sz="4400">
                <a:solidFill>
                  <a:schemeClr val="dk1"/>
                </a:solidFill>
                <a:latin typeface="Century Gothic"/>
                <a:ea typeface="Century Gothic"/>
                <a:cs typeface="Century Gothic"/>
                <a:sym typeface="Century Gothic"/>
              </a:rPr>
              <a:t>LOD</a:t>
            </a:r>
            <a:endParaRPr b="1" i="0" sz="4400" u="none" cap="none" strike="noStrike">
              <a:solidFill>
                <a:schemeClr val="dk1"/>
              </a:solidFill>
              <a:latin typeface="Calibri"/>
              <a:ea typeface="Calibri"/>
              <a:cs typeface="Calibri"/>
              <a:sym typeface="Calibri"/>
            </a:endParaRPr>
          </a:p>
        </p:txBody>
      </p:sp>
      <p:sp>
        <p:nvSpPr>
          <p:cNvPr id="118" name="Google Shape;118;g259998e5d4b_0_48"/>
          <p:cNvSpPr/>
          <p:nvPr/>
        </p:nvSpPr>
        <p:spPr>
          <a:xfrm>
            <a:off x="800286" y="619709"/>
            <a:ext cx="75900" cy="81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g259998e5d4b_0_48"/>
          <p:cNvSpPr txBox="1"/>
          <p:nvPr/>
        </p:nvSpPr>
        <p:spPr>
          <a:xfrm>
            <a:off x="800275" y="2990880"/>
            <a:ext cx="8299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1700">
                <a:latin typeface="Century Gothic"/>
                <a:ea typeface="Century Gothic"/>
                <a:cs typeface="Century Gothic"/>
                <a:sym typeface="Century Gothic"/>
              </a:rPr>
              <a:t>Explanation</a:t>
            </a:r>
            <a:endParaRPr b="1" sz="1700">
              <a:latin typeface="Century Gothic"/>
              <a:ea typeface="Century Gothic"/>
              <a:cs typeface="Century Gothic"/>
              <a:sym typeface="Century Gothic"/>
            </a:endParaRPr>
          </a:p>
        </p:txBody>
      </p:sp>
      <p:sp>
        <p:nvSpPr>
          <p:cNvPr id="120" name="Google Shape;120;g259998e5d4b_0_48"/>
          <p:cNvSpPr txBox="1"/>
          <p:nvPr/>
        </p:nvSpPr>
        <p:spPr>
          <a:xfrm>
            <a:off x="9856701" y="2990872"/>
            <a:ext cx="1361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1700">
                <a:latin typeface="Century Gothic"/>
                <a:ea typeface="Century Gothic"/>
                <a:cs typeface="Century Gothic"/>
                <a:sym typeface="Century Gothic"/>
              </a:rPr>
              <a:t>b</a:t>
            </a:r>
            <a:r>
              <a:rPr b="1" lang="es-ES" sz="1700">
                <a:latin typeface="Century Gothic"/>
                <a:ea typeface="Century Gothic"/>
                <a:cs typeface="Century Gothic"/>
                <a:sym typeface="Century Gothic"/>
              </a:rPr>
              <a:t>LOD</a:t>
            </a:r>
            <a:endParaRPr b="1" sz="1700">
              <a:latin typeface="Century Gothic"/>
              <a:ea typeface="Century Gothic"/>
              <a:cs typeface="Century Gothic"/>
              <a:sym typeface="Century Gothic"/>
            </a:endParaRPr>
          </a:p>
        </p:txBody>
      </p:sp>
      <p:cxnSp>
        <p:nvCxnSpPr>
          <p:cNvPr id="121" name="Google Shape;121;g259998e5d4b_0_48"/>
          <p:cNvCxnSpPr/>
          <p:nvPr/>
        </p:nvCxnSpPr>
        <p:spPr>
          <a:xfrm>
            <a:off x="9161279" y="3044100"/>
            <a:ext cx="0" cy="3225600"/>
          </a:xfrm>
          <a:prstGeom prst="straightConnector1">
            <a:avLst/>
          </a:prstGeom>
          <a:noFill/>
          <a:ln cap="flat" cmpd="sng" w="9525">
            <a:solidFill>
              <a:srgbClr val="595959"/>
            </a:solidFill>
            <a:prstDash val="solid"/>
            <a:round/>
            <a:headEnd len="med" w="med" type="none"/>
            <a:tailEnd len="med" w="med" type="none"/>
          </a:ln>
        </p:spPr>
      </p:cxnSp>
      <p:cxnSp>
        <p:nvCxnSpPr>
          <p:cNvPr id="122" name="Google Shape;122;g259998e5d4b_0_48"/>
          <p:cNvCxnSpPr/>
          <p:nvPr/>
        </p:nvCxnSpPr>
        <p:spPr>
          <a:xfrm>
            <a:off x="800275" y="3445629"/>
            <a:ext cx="10683000" cy="0"/>
          </a:xfrm>
          <a:prstGeom prst="straightConnector1">
            <a:avLst/>
          </a:prstGeom>
          <a:noFill/>
          <a:ln cap="flat" cmpd="sng" w="9525">
            <a:solidFill>
              <a:srgbClr val="595959"/>
            </a:solidFill>
            <a:prstDash val="solid"/>
            <a:round/>
            <a:headEnd len="med" w="med" type="none"/>
            <a:tailEnd len="med" w="med" type="none"/>
          </a:ln>
        </p:spPr>
      </p:cxnSp>
      <p:sp>
        <p:nvSpPr>
          <p:cNvPr id="123" name="Google Shape;123;g259998e5d4b_0_48"/>
          <p:cNvSpPr txBox="1"/>
          <p:nvPr/>
        </p:nvSpPr>
        <p:spPr>
          <a:xfrm>
            <a:off x="10319600" y="3673250"/>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1</a:t>
            </a:r>
            <a:endParaRPr b="1">
              <a:latin typeface="Century Gothic"/>
              <a:ea typeface="Century Gothic"/>
              <a:cs typeface="Century Gothic"/>
              <a:sym typeface="Century Gothic"/>
            </a:endParaRPr>
          </a:p>
        </p:txBody>
      </p:sp>
      <p:sp>
        <p:nvSpPr>
          <p:cNvPr id="124" name="Google Shape;124;g259998e5d4b_0_48"/>
          <p:cNvSpPr txBox="1"/>
          <p:nvPr/>
        </p:nvSpPr>
        <p:spPr>
          <a:xfrm>
            <a:off x="10319600" y="4215313"/>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2</a:t>
            </a:r>
            <a:endParaRPr b="1">
              <a:latin typeface="Century Gothic"/>
              <a:ea typeface="Century Gothic"/>
              <a:cs typeface="Century Gothic"/>
              <a:sym typeface="Century Gothic"/>
            </a:endParaRPr>
          </a:p>
        </p:txBody>
      </p:sp>
      <p:sp>
        <p:nvSpPr>
          <p:cNvPr id="125" name="Google Shape;125;g259998e5d4b_0_48"/>
          <p:cNvSpPr txBox="1"/>
          <p:nvPr/>
        </p:nvSpPr>
        <p:spPr>
          <a:xfrm>
            <a:off x="10319600" y="4757375"/>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3</a:t>
            </a:r>
            <a:endParaRPr b="1">
              <a:latin typeface="Century Gothic"/>
              <a:ea typeface="Century Gothic"/>
              <a:cs typeface="Century Gothic"/>
              <a:sym typeface="Century Gothic"/>
            </a:endParaRPr>
          </a:p>
        </p:txBody>
      </p:sp>
      <p:sp>
        <p:nvSpPr>
          <p:cNvPr id="126" name="Google Shape;126;g259998e5d4b_0_48"/>
          <p:cNvSpPr txBox="1"/>
          <p:nvPr/>
        </p:nvSpPr>
        <p:spPr>
          <a:xfrm>
            <a:off x="10319600" y="5299438"/>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4</a:t>
            </a:r>
            <a:endParaRPr b="1">
              <a:latin typeface="Century Gothic"/>
              <a:ea typeface="Century Gothic"/>
              <a:cs typeface="Century Gothic"/>
              <a:sym typeface="Century Gothic"/>
            </a:endParaRPr>
          </a:p>
        </p:txBody>
      </p:sp>
      <p:sp>
        <p:nvSpPr>
          <p:cNvPr id="127" name="Google Shape;127;g259998e5d4b_0_48"/>
          <p:cNvSpPr txBox="1"/>
          <p:nvPr/>
        </p:nvSpPr>
        <p:spPr>
          <a:xfrm>
            <a:off x="10319600" y="5841500"/>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5</a:t>
            </a:r>
            <a:endParaRPr b="1">
              <a:latin typeface="Century Gothic"/>
              <a:ea typeface="Century Gothic"/>
              <a:cs typeface="Century Gothic"/>
              <a:sym typeface="Century Gothic"/>
            </a:endParaRPr>
          </a:p>
        </p:txBody>
      </p:sp>
      <p:sp>
        <p:nvSpPr>
          <p:cNvPr id="128" name="Google Shape;128;g259998e5d4b_0_48"/>
          <p:cNvSpPr txBox="1"/>
          <p:nvPr/>
        </p:nvSpPr>
        <p:spPr>
          <a:xfrm>
            <a:off x="800275" y="3687724"/>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Cubical geometry</a:t>
            </a:r>
            <a:endParaRPr sz="1700">
              <a:latin typeface="Century Gothic"/>
              <a:ea typeface="Century Gothic"/>
              <a:cs typeface="Century Gothic"/>
              <a:sym typeface="Century Gothic"/>
            </a:endParaRPr>
          </a:p>
        </p:txBody>
      </p:sp>
      <p:sp>
        <p:nvSpPr>
          <p:cNvPr id="129" name="Google Shape;129;g259998e5d4b_0_48"/>
          <p:cNvSpPr txBox="1"/>
          <p:nvPr/>
        </p:nvSpPr>
        <p:spPr>
          <a:xfrm>
            <a:off x="800275" y="4210994"/>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General shapes of the objects</a:t>
            </a:r>
            <a:endParaRPr sz="1700">
              <a:latin typeface="Century Gothic"/>
              <a:ea typeface="Century Gothic"/>
              <a:cs typeface="Century Gothic"/>
              <a:sym typeface="Century Gothic"/>
            </a:endParaRPr>
          </a:p>
        </p:txBody>
      </p:sp>
      <p:sp>
        <p:nvSpPr>
          <p:cNvPr id="130" name="Google Shape;130;g259998e5d4b_0_48"/>
          <p:cNvSpPr txBox="1"/>
          <p:nvPr/>
        </p:nvSpPr>
        <p:spPr>
          <a:xfrm>
            <a:off x="800275" y="4734265"/>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Main divisions within objects, characteristic elements</a:t>
            </a:r>
            <a:endParaRPr sz="1700">
              <a:latin typeface="Century Gothic"/>
              <a:ea typeface="Century Gothic"/>
              <a:cs typeface="Century Gothic"/>
              <a:sym typeface="Century Gothic"/>
            </a:endParaRPr>
          </a:p>
        </p:txBody>
      </p:sp>
      <p:sp>
        <p:nvSpPr>
          <p:cNvPr id="131" name="Google Shape;131;g259998e5d4b_0_48"/>
          <p:cNvSpPr txBox="1"/>
          <p:nvPr/>
        </p:nvSpPr>
        <p:spPr>
          <a:xfrm>
            <a:off x="800275" y="5313918"/>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High level of details</a:t>
            </a:r>
            <a:endParaRPr sz="1700">
              <a:latin typeface="Century Gothic"/>
              <a:ea typeface="Century Gothic"/>
              <a:cs typeface="Century Gothic"/>
              <a:sym typeface="Century Gothic"/>
            </a:endParaRPr>
          </a:p>
        </p:txBody>
      </p:sp>
      <p:sp>
        <p:nvSpPr>
          <p:cNvPr id="132" name="Google Shape;132;g259998e5d4b_0_48"/>
          <p:cNvSpPr txBox="1"/>
          <p:nvPr/>
        </p:nvSpPr>
        <p:spPr>
          <a:xfrm>
            <a:off x="800275" y="5855983"/>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All details</a:t>
            </a:r>
            <a:endParaRPr sz="1700">
              <a:latin typeface="Century Gothic"/>
              <a:ea typeface="Century Gothic"/>
              <a:cs typeface="Century Gothic"/>
              <a:sym typeface="Century Gothic"/>
            </a:endParaRPr>
          </a:p>
        </p:txBody>
      </p:sp>
      <p:sp>
        <p:nvSpPr>
          <p:cNvPr id="133" name="Google Shape;133;g259998e5d4b_0_48"/>
          <p:cNvSpPr/>
          <p:nvPr/>
        </p:nvSpPr>
        <p:spPr>
          <a:xfrm>
            <a:off x="10013450" y="3629075"/>
            <a:ext cx="1047600" cy="2781900"/>
          </a:xfrm>
          <a:prstGeom prst="downArrow">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59998e5d4b_0_48"/>
          <p:cNvSpPr txBox="1"/>
          <p:nvPr/>
        </p:nvSpPr>
        <p:spPr>
          <a:xfrm>
            <a:off x="7959414" y="3687733"/>
            <a:ext cx="10476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ES" sz="1700">
                <a:latin typeface="Century Gothic"/>
                <a:ea typeface="Century Gothic"/>
                <a:cs typeface="Century Gothic"/>
                <a:sym typeface="Century Gothic"/>
              </a:rPr>
              <a:t>1:500</a:t>
            </a:r>
            <a:endParaRPr sz="1700">
              <a:latin typeface="Century Gothic"/>
              <a:ea typeface="Century Gothic"/>
              <a:cs typeface="Century Gothic"/>
              <a:sym typeface="Century Gothic"/>
            </a:endParaRPr>
          </a:p>
        </p:txBody>
      </p:sp>
      <p:sp>
        <p:nvSpPr>
          <p:cNvPr id="135" name="Google Shape;135;g259998e5d4b_0_48"/>
          <p:cNvSpPr txBox="1"/>
          <p:nvPr/>
        </p:nvSpPr>
        <p:spPr>
          <a:xfrm>
            <a:off x="7770465" y="4211003"/>
            <a:ext cx="12366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ES" sz="1700">
                <a:latin typeface="Century Gothic"/>
                <a:ea typeface="Century Gothic"/>
                <a:cs typeface="Century Gothic"/>
                <a:sym typeface="Century Gothic"/>
              </a:rPr>
              <a:t>1:100</a:t>
            </a:r>
            <a:endParaRPr sz="1700">
              <a:latin typeface="Century Gothic"/>
              <a:ea typeface="Century Gothic"/>
              <a:cs typeface="Century Gothic"/>
              <a:sym typeface="Century Gothic"/>
            </a:endParaRPr>
          </a:p>
        </p:txBody>
      </p:sp>
      <p:sp>
        <p:nvSpPr>
          <p:cNvPr id="136" name="Google Shape;136;g259998e5d4b_0_48"/>
          <p:cNvSpPr txBox="1"/>
          <p:nvPr/>
        </p:nvSpPr>
        <p:spPr>
          <a:xfrm>
            <a:off x="7707182" y="4734274"/>
            <a:ext cx="12999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ES" sz="1700">
                <a:latin typeface="Century Gothic"/>
                <a:ea typeface="Century Gothic"/>
                <a:cs typeface="Century Gothic"/>
                <a:sym typeface="Century Gothic"/>
              </a:rPr>
              <a:t>1:50</a:t>
            </a:r>
            <a:endParaRPr sz="1700">
              <a:latin typeface="Century Gothic"/>
              <a:ea typeface="Century Gothic"/>
              <a:cs typeface="Century Gothic"/>
              <a:sym typeface="Century Gothic"/>
            </a:endParaRPr>
          </a:p>
        </p:txBody>
      </p:sp>
      <p:sp>
        <p:nvSpPr>
          <p:cNvPr id="137" name="Google Shape;137;g259998e5d4b_0_48"/>
          <p:cNvSpPr txBox="1"/>
          <p:nvPr/>
        </p:nvSpPr>
        <p:spPr>
          <a:xfrm>
            <a:off x="7646001" y="5313927"/>
            <a:ext cx="13611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ES" sz="1700">
                <a:latin typeface="Century Gothic"/>
                <a:ea typeface="Century Gothic"/>
                <a:cs typeface="Century Gothic"/>
                <a:sym typeface="Century Gothic"/>
              </a:rPr>
              <a:t>1:10</a:t>
            </a:r>
            <a:endParaRPr sz="1700">
              <a:latin typeface="Century Gothic"/>
              <a:ea typeface="Century Gothic"/>
              <a:cs typeface="Century Gothic"/>
              <a:sym typeface="Century Gothic"/>
            </a:endParaRPr>
          </a:p>
        </p:txBody>
      </p:sp>
      <p:sp>
        <p:nvSpPr>
          <p:cNvPr id="138" name="Google Shape;138;g259998e5d4b_0_48"/>
          <p:cNvSpPr txBox="1"/>
          <p:nvPr/>
        </p:nvSpPr>
        <p:spPr>
          <a:xfrm>
            <a:off x="8010928" y="5855992"/>
            <a:ext cx="9960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ES" sz="1700">
                <a:latin typeface="Century Gothic"/>
                <a:ea typeface="Century Gothic"/>
                <a:cs typeface="Century Gothic"/>
                <a:sym typeface="Century Gothic"/>
              </a:rPr>
              <a:t>1:1</a:t>
            </a:r>
            <a:endParaRPr sz="1700">
              <a:latin typeface="Century Gothic"/>
              <a:ea typeface="Century Gothic"/>
              <a:cs typeface="Century Gothic"/>
              <a:sym typeface="Century Gothic"/>
            </a:endParaRPr>
          </a:p>
        </p:txBody>
      </p:sp>
      <p:sp>
        <p:nvSpPr>
          <p:cNvPr id="139" name="Google Shape;139;g259998e5d4b_0_48"/>
          <p:cNvSpPr txBox="1"/>
          <p:nvPr/>
        </p:nvSpPr>
        <p:spPr>
          <a:xfrm>
            <a:off x="7262138" y="2990875"/>
            <a:ext cx="18375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ES" sz="1700">
                <a:latin typeface="Century Gothic"/>
                <a:ea typeface="Century Gothic"/>
                <a:cs typeface="Century Gothic"/>
                <a:sym typeface="Century Gothic"/>
              </a:rPr>
              <a:t>Approx. scale</a:t>
            </a:r>
            <a:endParaRPr b="1" sz="17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59998e5d4b_0_77"/>
          <p:cNvSpPr/>
          <p:nvPr/>
        </p:nvSpPr>
        <p:spPr>
          <a:xfrm>
            <a:off x="0" y="0"/>
            <a:ext cx="12192000" cy="69414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g259998e5d4b_0_77"/>
          <p:cNvSpPr txBox="1"/>
          <p:nvPr>
            <p:ph idx="1" type="body"/>
          </p:nvPr>
        </p:nvSpPr>
        <p:spPr>
          <a:xfrm>
            <a:off x="757875" y="1604622"/>
            <a:ext cx="10890300" cy="137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lt1"/>
              </a:buClr>
              <a:buSzPts val="2800"/>
              <a:buNone/>
            </a:pPr>
            <a:r>
              <a:rPr lang="es-ES" sz="2400">
                <a:solidFill>
                  <a:schemeClr val="lt1"/>
                </a:solidFill>
                <a:latin typeface="Century Gothic"/>
                <a:ea typeface="Century Gothic"/>
                <a:cs typeface="Century Gothic"/>
                <a:sym typeface="Century Gothic"/>
              </a:rPr>
              <a:t>Another criterion requiring evaluation is the </a:t>
            </a:r>
            <a:r>
              <a:rPr b="1" lang="es-ES" sz="2400">
                <a:solidFill>
                  <a:schemeClr val="lt1"/>
                </a:solidFill>
                <a:latin typeface="Century Gothic"/>
                <a:ea typeface="Century Gothic"/>
                <a:cs typeface="Century Gothic"/>
                <a:sym typeface="Century Gothic"/>
              </a:rPr>
              <a:t>Certainty of the source</a:t>
            </a:r>
            <a:r>
              <a:rPr lang="es-ES" sz="2400">
                <a:solidFill>
                  <a:schemeClr val="lt1"/>
                </a:solidFill>
                <a:latin typeface="Century Gothic"/>
                <a:ea typeface="Century Gothic"/>
                <a:cs typeface="Century Gothic"/>
                <a:sym typeface="Century Gothic"/>
              </a:rPr>
              <a:t>; for example, a photograph carries greater certainty than a drawing, and an analogy within the same building is more reliable than an external analogy.</a:t>
            </a:r>
            <a:endParaRPr sz="2400">
              <a:solidFill>
                <a:schemeClr val="lt1"/>
              </a:solidFill>
              <a:latin typeface="Century Gothic"/>
              <a:ea typeface="Century Gothic"/>
              <a:cs typeface="Century Gothic"/>
              <a:sym typeface="Century Gothic"/>
            </a:endParaRPr>
          </a:p>
        </p:txBody>
      </p:sp>
      <p:sp>
        <p:nvSpPr>
          <p:cNvPr id="146" name="Google Shape;146;g259998e5d4b_0_77"/>
          <p:cNvSpPr txBox="1"/>
          <p:nvPr/>
        </p:nvSpPr>
        <p:spPr>
          <a:xfrm>
            <a:off x="838200" y="365125"/>
            <a:ext cx="81150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Evaluation criteria - </a:t>
            </a:r>
            <a:r>
              <a:rPr b="1" lang="es-ES" sz="4400">
                <a:solidFill>
                  <a:schemeClr val="dk1"/>
                </a:solidFill>
                <a:latin typeface="Century Gothic"/>
                <a:ea typeface="Century Gothic"/>
                <a:cs typeface="Century Gothic"/>
                <a:sym typeface="Century Gothic"/>
              </a:rPr>
              <a:t>C</a:t>
            </a:r>
            <a:r>
              <a:rPr b="1" lang="es-ES" sz="4400">
                <a:solidFill>
                  <a:schemeClr val="dk1"/>
                </a:solidFill>
                <a:latin typeface="Century Gothic"/>
                <a:ea typeface="Century Gothic"/>
                <a:cs typeface="Century Gothic"/>
                <a:sym typeface="Century Gothic"/>
              </a:rPr>
              <a:t>ertainty</a:t>
            </a:r>
            <a:endParaRPr b="1" i="0" sz="4400" u="none" cap="none" strike="noStrike">
              <a:solidFill>
                <a:schemeClr val="dk1"/>
              </a:solidFill>
              <a:latin typeface="Calibri"/>
              <a:ea typeface="Calibri"/>
              <a:cs typeface="Calibri"/>
              <a:sym typeface="Calibri"/>
            </a:endParaRPr>
          </a:p>
        </p:txBody>
      </p:sp>
      <p:sp>
        <p:nvSpPr>
          <p:cNvPr id="147" name="Google Shape;147;g259998e5d4b_0_77"/>
          <p:cNvSpPr/>
          <p:nvPr/>
        </p:nvSpPr>
        <p:spPr>
          <a:xfrm>
            <a:off x="800286" y="619709"/>
            <a:ext cx="75900" cy="81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g259998e5d4b_0_77"/>
          <p:cNvSpPr txBox="1"/>
          <p:nvPr/>
        </p:nvSpPr>
        <p:spPr>
          <a:xfrm>
            <a:off x="800275" y="2861480"/>
            <a:ext cx="8299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1700">
                <a:latin typeface="Century Gothic"/>
                <a:ea typeface="Century Gothic"/>
                <a:cs typeface="Century Gothic"/>
                <a:sym typeface="Century Gothic"/>
              </a:rPr>
              <a:t>Explanation</a:t>
            </a:r>
            <a:endParaRPr b="1" sz="1700">
              <a:latin typeface="Century Gothic"/>
              <a:ea typeface="Century Gothic"/>
              <a:cs typeface="Century Gothic"/>
              <a:sym typeface="Century Gothic"/>
            </a:endParaRPr>
          </a:p>
        </p:txBody>
      </p:sp>
      <p:sp>
        <p:nvSpPr>
          <p:cNvPr id="149" name="Google Shape;149;g259998e5d4b_0_77"/>
          <p:cNvSpPr txBox="1"/>
          <p:nvPr/>
        </p:nvSpPr>
        <p:spPr>
          <a:xfrm>
            <a:off x="9856701" y="2861472"/>
            <a:ext cx="1361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1700">
                <a:latin typeface="Century Gothic"/>
                <a:ea typeface="Century Gothic"/>
                <a:cs typeface="Century Gothic"/>
                <a:sym typeface="Century Gothic"/>
              </a:rPr>
              <a:t>C</a:t>
            </a:r>
            <a:endParaRPr b="1" sz="1700">
              <a:latin typeface="Century Gothic"/>
              <a:ea typeface="Century Gothic"/>
              <a:cs typeface="Century Gothic"/>
              <a:sym typeface="Century Gothic"/>
            </a:endParaRPr>
          </a:p>
        </p:txBody>
      </p:sp>
      <p:cxnSp>
        <p:nvCxnSpPr>
          <p:cNvPr id="150" name="Google Shape;150;g259998e5d4b_0_77"/>
          <p:cNvCxnSpPr/>
          <p:nvPr/>
        </p:nvCxnSpPr>
        <p:spPr>
          <a:xfrm>
            <a:off x="9161279" y="2914700"/>
            <a:ext cx="0" cy="3747900"/>
          </a:xfrm>
          <a:prstGeom prst="straightConnector1">
            <a:avLst/>
          </a:prstGeom>
          <a:noFill/>
          <a:ln cap="flat" cmpd="sng" w="9525">
            <a:solidFill>
              <a:srgbClr val="595959"/>
            </a:solidFill>
            <a:prstDash val="solid"/>
            <a:round/>
            <a:headEnd len="med" w="med" type="none"/>
            <a:tailEnd len="med" w="med" type="none"/>
          </a:ln>
        </p:spPr>
      </p:cxnSp>
      <p:cxnSp>
        <p:nvCxnSpPr>
          <p:cNvPr id="151" name="Google Shape;151;g259998e5d4b_0_77"/>
          <p:cNvCxnSpPr/>
          <p:nvPr/>
        </p:nvCxnSpPr>
        <p:spPr>
          <a:xfrm>
            <a:off x="800275" y="3316229"/>
            <a:ext cx="10683000" cy="0"/>
          </a:xfrm>
          <a:prstGeom prst="straightConnector1">
            <a:avLst/>
          </a:prstGeom>
          <a:noFill/>
          <a:ln cap="flat" cmpd="sng" w="9525">
            <a:solidFill>
              <a:srgbClr val="595959"/>
            </a:solidFill>
            <a:prstDash val="solid"/>
            <a:round/>
            <a:headEnd len="med" w="med" type="none"/>
            <a:tailEnd len="med" w="med" type="none"/>
          </a:ln>
        </p:spPr>
      </p:cxnSp>
      <p:sp>
        <p:nvSpPr>
          <p:cNvPr id="152" name="Google Shape;152;g259998e5d4b_0_77"/>
          <p:cNvSpPr txBox="1"/>
          <p:nvPr/>
        </p:nvSpPr>
        <p:spPr>
          <a:xfrm>
            <a:off x="10319600" y="3390925"/>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0</a:t>
            </a:r>
            <a:endParaRPr b="1">
              <a:latin typeface="Century Gothic"/>
              <a:ea typeface="Century Gothic"/>
              <a:cs typeface="Century Gothic"/>
              <a:sym typeface="Century Gothic"/>
            </a:endParaRPr>
          </a:p>
        </p:txBody>
      </p:sp>
      <p:sp>
        <p:nvSpPr>
          <p:cNvPr id="153" name="Google Shape;153;g259998e5d4b_0_77"/>
          <p:cNvSpPr txBox="1"/>
          <p:nvPr/>
        </p:nvSpPr>
        <p:spPr>
          <a:xfrm>
            <a:off x="10319600" y="3932988"/>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1</a:t>
            </a:r>
            <a:endParaRPr b="1">
              <a:latin typeface="Century Gothic"/>
              <a:ea typeface="Century Gothic"/>
              <a:cs typeface="Century Gothic"/>
              <a:sym typeface="Century Gothic"/>
            </a:endParaRPr>
          </a:p>
        </p:txBody>
      </p:sp>
      <p:sp>
        <p:nvSpPr>
          <p:cNvPr id="154" name="Google Shape;154;g259998e5d4b_0_77"/>
          <p:cNvSpPr txBox="1"/>
          <p:nvPr/>
        </p:nvSpPr>
        <p:spPr>
          <a:xfrm>
            <a:off x="10319600" y="4475050"/>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2</a:t>
            </a:r>
            <a:endParaRPr b="1">
              <a:latin typeface="Century Gothic"/>
              <a:ea typeface="Century Gothic"/>
              <a:cs typeface="Century Gothic"/>
              <a:sym typeface="Century Gothic"/>
            </a:endParaRPr>
          </a:p>
        </p:txBody>
      </p:sp>
      <p:sp>
        <p:nvSpPr>
          <p:cNvPr id="155" name="Google Shape;155;g259998e5d4b_0_77"/>
          <p:cNvSpPr txBox="1"/>
          <p:nvPr/>
        </p:nvSpPr>
        <p:spPr>
          <a:xfrm>
            <a:off x="10319600" y="5017113"/>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3</a:t>
            </a:r>
            <a:endParaRPr b="1">
              <a:latin typeface="Century Gothic"/>
              <a:ea typeface="Century Gothic"/>
              <a:cs typeface="Century Gothic"/>
              <a:sym typeface="Century Gothic"/>
            </a:endParaRPr>
          </a:p>
        </p:txBody>
      </p:sp>
      <p:sp>
        <p:nvSpPr>
          <p:cNvPr id="156" name="Google Shape;156;g259998e5d4b_0_77"/>
          <p:cNvSpPr txBox="1"/>
          <p:nvPr/>
        </p:nvSpPr>
        <p:spPr>
          <a:xfrm>
            <a:off x="10319600" y="5559175"/>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4</a:t>
            </a:r>
            <a:endParaRPr b="1">
              <a:latin typeface="Century Gothic"/>
              <a:ea typeface="Century Gothic"/>
              <a:cs typeface="Century Gothic"/>
              <a:sym typeface="Century Gothic"/>
            </a:endParaRPr>
          </a:p>
        </p:txBody>
      </p:sp>
      <p:sp>
        <p:nvSpPr>
          <p:cNvPr id="157" name="Google Shape;157;g259998e5d4b_0_77"/>
          <p:cNvSpPr txBox="1"/>
          <p:nvPr/>
        </p:nvSpPr>
        <p:spPr>
          <a:xfrm>
            <a:off x="800275" y="3405399"/>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Assumption</a:t>
            </a:r>
            <a:endParaRPr sz="1700">
              <a:latin typeface="Century Gothic"/>
              <a:ea typeface="Century Gothic"/>
              <a:cs typeface="Century Gothic"/>
              <a:sym typeface="Century Gothic"/>
            </a:endParaRPr>
          </a:p>
        </p:txBody>
      </p:sp>
      <p:sp>
        <p:nvSpPr>
          <p:cNvPr id="158" name="Google Shape;158;g259998e5d4b_0_77"/>
          <p:cNvSpPr txBox="1"/>
          <p:nvPr/>
        </p:nvSpPr>
        <p:spPr>
          <a:xfrm>
            <a:off x="800275" y="3928669"/>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ES" sz="1700">
                <a:solidFill>
                  <a:schemeClr val="dk1"/>
                </a:solidFill>
                <a:latin typeface="Raleway"/>
                <a:ea typeface="Raleway"/>
                <a:cs typeface="Raleway"/>
                <a:sym typeface="Raleway"/>
              </a:rPr>
              <a:t>Oral report/external analogy</a:t>
            </a:r>
            <a:endParaRPr sz="1700">
              <a:latin typeface="Century Gothic"/>
              <a:ea typeface="Century Gothic"/>
              <a:cs typeface="Century Gothic"/>
              <a:sym typeface="Century Gothic"/>
            </a:endParaRPr>
          </a:p>
        </p:txBody>
      </p:sp>
      <p:sp>
        <p:nvSpPr>
          <p:cNvPr id="159" name="Google Shape;159;g259998e5d4b_0_77"/>
          <p:cNvSpPr txBox="1"/>
          <p:nvPr/>
        </p:nvSpPr>
        <p:spPr>
          <a:xfrm>
            <a:off x="800275" y="4451940"/>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Analogy within the same building</a:t>
            </a:r>
            <a:endParaRPr sz="1700">
              <a:latin typeface="Century Gothic"/>
              <a:ea typeface="Century Gothic"/>
              <a:cs typeface="Century Gothic"/>
              <a:sym typeface="Century Gothic"/>
            </a:endParaRPr>
          </a:p>
        </p:txBody>
      </p:sp>
      <p:sp>
        <p:nvSpPr>
          <p:cNvPr id="160" name="Google Shape;160;g259998e5d4b_0_77"/>
          <p:cNvSpPr txBox="1"/>
          <p:nvPr/>
        </p:nvSpPr>
        <p:spPr>
          <a:xfrm>
            <a:off x="800275" y="5031593"/>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Low quality photos</a:t>
            </a:r>
            <a:endParaRPr sz="1700">
              <a:latin typeface="Century Gothic"/>
              <a:ea typeface="Century Gothic"/>
              <a:cs typeface="Century Gothic"/>
              <a:sym typeface="Century Gothic"/>
            </a:endParaRPr>
          </a:p>
        </p:txBody>
      </p:sp>
      <p:sp>
        <p:nvSpPr>
          <p:cNvPr id="161" name="Google Shape;161;g259998e5d4b_0_77"/>
          <p:cNvSpPr txBox="1"/>
          <p:nvPr/>
        </p:nvSpPr>
        <p:spPr>
          <a:xfrm>
            <a:off x="800275" y="5573658"/>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Historical surveys</a:t>
            </a:r>
            <a:endParaRPr sz="1700">
              <a:latin typeface="Century Gothic"/>
              <a:ea typeface="Century Gothic"/>
              <a:cs typeface="Century Gothic"/>
              <a:sym typeface="Century Gothic"/>
            </a:endParaRPr>
          </a:p>
        </p:txBody>
      </p:sp>
      <p:sp>
        <p:nvSpPr>
          <p:cNvPr id="162" name="Google Shape;162;g259998e5d4b_0_77"/>
          <p:cNvSpPr/>
          <p:nvPr/>
        </p:nvSpPr>
        <p:spPr>
          <a:xfrm>
            <a:off x="10013450" y="3405400"/>
            <a:ext cx="1047600" cy="3319800"/>
          </a:xfrm>
          <a:prstGeom prst="downArrow">
            <a:avLst>
              <a:gd fmla="val 50000" name="adj1"/>
              <a:gd fmla="val 50000" name="adj2"/>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59998e5d4b_0_77"/>
          <p:cNvSpPr txBox="1"/>
          <p:nvPr/>
        </p:nvSpPr>
        <p:spPr>
          <a:xfrm>
            <a:off x="10319600" y="6125675"/>
            <a:ext cx="43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a:latin typeface="Century Gothic"/>
                <a:ea typeface="Century Gothic"/>
                <a:cs typeface="Century Gothic"/>
                <a:sym typeface="Century Gothic"/>
              </a:rPr>
              <a:t>5</a:t>
            </a:r>
            <a:endParaRPr b="1">
              <a:latin typeface="Century Gothic"/>
              <a:ea typeface="Century Gothic"/>
              <a:cs typeface="Century Gothic"/>
              <a:sym typeface="Century Gothic"/>
            </a:endParaRPr>
          </a:p>
        </p:txBody>
      </p:sp>
      <p:sp>
        <p:nvSpPr>
          <p:cNvPr id="164" name="Google Shape;164;g259998e5d4b_0_77"/>
          <p:cNvSpPr txBox="1"/>
          <p:nvPr/>
        </p:nvSpPr>
        <p:spPr>
          <a:xfrm>
            <a:off x="800275" y="6140158"/>
            <a:ext cx="5730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700">
                <a:latin typeface="Century Gothic"/>
                <a:ea typeface="Century Gothic"/>
                <a:cs typeface="Century Gothic"/>
                <a:sym typeface="Century Gothic"/>
              </a:rPr>
              <a:t>Modern surveys, laser scanning, good quality photos</a:t>
            </a:r>
            <a:endParaRPr sz="17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59998e5d4b_0_29"/>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Source evaluation</a:t>
            </a:r>
            <a:endParaRPr i="0" sz="4400" u="none" cap="none" strike="noStrike">
              <a:solidFill>
                <a:schemeClr val="dk1"/>
              </a:solidFill>
              <a:latin typeface="Century Gothic"/>
              <a:ea typeface="Century Gothic"/>
              <a:cs typeface="Century Gothic"/>
              <a:sym typeface="Century Gothic"/>
            </a:endParaRPr>
          </a:p>
        </p:txBody>
      </p:sp>
      <p:sp>
        <p:nvSpPr>
          <p:cNvPr id="170" name="Google Shape;170;g259998e5d4b_0_29"/>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g259998e5d4b_0_29"/>
          <p:cNvSpPr txBox="1"/>
          <p:nvPr/>
        </p:nvSpPr>
        <p:spPr>
          <a:xfrm>
            <a:off x="800275" y="1690825"/>
            <a:ext cx="10989000" cy="15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2800">
                <a:solidFill>
                  <a:schemeClr val="dk1"/>
                </a:solidFill>
                <a:latin typeface="Century Gothic"/>
                <a:ea typeface="Century Gothic"/>
                <a:cs typeface="Century Gothic"/>
                <a:sym typeface="Century Gothic"/>
              </a:rPr>
              <a:t>The </a:t>
            </a:r>
            <a:r>
              <a:rPr b="1" lang="es-ES" sz="2800">
                <a:solidFill>
                  <a:schemeClr val="dk1"/>
                </a:solidFill>
                <a:latin typeface="Century Gothic"/>
                <a:ea typeface="Century Gothic"/>
                <a:cs typeface="Century Gothic"/>
                <a:sym typeface="Century Gothic"/>
              </a:rPr>
              <a:t>source is always evaluated in the context of a specific element</a:t>
            </a:r>
            <a:r>
              <a:rPr lang="es-ES" sz="2800">
                <a:solidFill>
                  <a:schemeClr val="dk1"/>
                </a:solidFill>
                <a:latin typeface="Century Gothic"/>
                <a:ea typeface="Century Gothic"/>
                <a:cs typeface="Century Gothic"/>
                <a:sym typeface="Century Gothic"/>
              </a:rPr>
              <a:t>, as the same source material may have different bLOD (Level of Detail) and C (Certainty) values for different elements.</a:t>
            </a:r>
            <a:endParaRPr sz="2800">
              <a:latin typeface="Century Gothic"/>
              <a:ea typeface="Century Gothic"/>
              <a:cs typeface="Century Gothic"/>
              <a:sym typeface="Century Gothic"/>
            </a:endParaRPr>
          </a:p>
        </p:txBody>
      </p:sp>
      <p:pic>
        <p:nvPicPr>
          <p:cNvPr id="172" name="Google Shape;172;g259998e5d4b_0_29"/>
          <p:cNvPicPr preferRelativeResize="0"/>
          <p:nvPr/>
        </p:nvPicPr>
        <p:blipFill>
          <a:blip r:embed="rId3">
            <a:alphaModFix/>
          </a:blip>
          <a:stretch>
            <a:fillRect/>
          </a:stretch>
        </p:blipFill>
        <p:spPr>
          <a:xfrm>
            <a:off x="6872175" y="3627213"/>
            <a:ext cx="4196700" cy="2669100"/>
          </a:xfrm>
          <a:prstGeom prst="rect">
            <a:avLst/>
          </a:prstGeom>
          <a:noFill/>
          <a:ln>
            <a:noFill/>
          </a:ln>
        </p:spPr>
      </p:pic>
      <p:sp>
        <p:nvSpPr>
          <p:cNvPr id="173" name="Google Shape;173;g259998e5d4b_0_29"/>
          <p:cNvSpPr txBox="1"/>
          <p:nvPr/>
        </p:nvSpPr>
        <p:spPr>
          <a:xfrm>
            <a:off x="876175" y="3664350"/>
            <a:ext cx="5934600" cy="2401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s-ES" sz="2400">
                <a:solidFill>
                  <a:schemeClr val="dk1"/>
                </a:solidFill>
                <a:latin typeface="Century Gothic"/>
                <a:ea typeface="Century Gothic"/>
                <a:cs typeface="Century Gothic"/>
                <a:sym typeface="Century Gothic"/>
              </a:rPr>
              <a:t>For instance, the photograph on the right provides more information regarding the elements of the half-timbered construction than the partially shaded balustrade of the external staircase.</a:t>
            </a:r>
            <a:endParaRPr i="1" sz="2400">
              <a:solidFill>
                <a:schemeClr val="dk1"/>
              </a:solidFill>
              <a:latin typeface="Century Gothic"/>
              <a:ea typeface="Century Gothic"/>
              <a:cs typeface="Century Gothic"/>
              <a:sym typeface="Century Gothic"/>
            </a:endParaRPr>
          </a:p>
        </p:txBody>
      </p:sp>
      <p:sp>
        <p:nvSpPr>
          <p:cNvPr id="174" name="Google Shape;174;g259998e5d4b_0_29"/>
          <p:cNvSpPr/>
          <p:nvPr/>
        </p:nvSpPr>
        <p:spPr>
          <a:xfrm>
            <a:off x="7357100" y="5430200"/>
            <a:ext cx="1347800" cy="681050"/>
          </a:xfrm>
          <a:custGeom>
            <a:rect b="b" l="l" r="r" t="t"/>
            <a:pathLst>
              <a:path extrusionOk="0" h="27242" w="53912">
                <a:moveTo>
                  <a:pt x="0" y="25146"/>
                </a:moveTo>
                <a:lnTo>
                  <a:pt x="191" y="18288"/>
                </a:lnTo>
                <a:lnTo>
                  <a:pt x="10478" y="1524"/>
                </a:lnTo>
                <a:lnTo>
                  <a:pt x="29147" y="0"/>
                </a:lnTo>
                <a:lnTo>
                  <a:pt x="53912" y="19622"/>
                </a:lnTo>
                <a:lnTo>
                  <a:pt x="53340" y="27242"/>
                </a:lnTo>
                <a:lnTo>
                  <a:pt x="30290" y="7430"/>
                </a:lnTo>
                <a:lnTo>
                  <a:pt x="11240" y="7811"/>
                </a:lnTo>
                <a:close/>
              </a:path>
            </a:pathLst>
          </a:custGeom>
          <a:noFill/>
          <a:ln cap="flat" cmpd="sng" w="28575">
            <a:solidFill>
              <a:srgbClr val="28CFBC"/>
            </a:solidFill>
            <a:prstDash val="solid"/>
            <a:round/>
            <a:headEnd len="med" w="med" type="none"/>
            <a:tailEnd len="med" w="med" type="none"/>
          </a:ln>
        </p:spPr>
      </p:sp>
      <p:sp>
        <p:nvSpPr>
          <p:cNvPr id="175" name="Google Shape;175;g259998e5d4b_0_29"/>
          <p:cNvSpPr/>
          <p:nvPr/>
        </p:nvSpPr>
        <p:spPr>
          <a:xfrm>
            <a:off x="8508675" y="4838700"/>
            <a:ext cx="790575" cy="552450"/>
          </a:xfrm>
          <a:custGeom>
            <a:rect b="b" l="l" r="r" t="t"/>
            <a:pathLst>
              <a:path extrusionOk="0" h="22098" w="31623">
                <a:moveTo>
                  <a:pt x="0" y="572"/>
                </a:moveTo>
                <a:lnTo>
                  <a:pt x="8763" y="21717"/>
                </a:lnTo>
                <a:lnTo>
                  <a:pt x="25527" y="22098"/>
                </a:lnTo>
                <a:lnTo>
                  <a:pt x="31623" y="6287"/>
                </a:lnTo>
                <a:lnTo>
                  <a:pt x="9525" y="0"/>
                </a:lnTo>
                <a:close/>
              </a:path>
            </a:pathLst>
          </a:custGeom>
          <a:noFill/>
          <a:ln cap="flat" cmpd="sng" w="28575">
            <a:solidFill>
              <a:srgbClr val="28CFBC"/>
            </a:solidFill>
            <a:prstDash val="solid"/>
            <a:round/>
            <a:headEnd len="med" w="med" type="none"/>
            <a:tailEnd len="med" w="med" type="none"/>
          </a:ln>
        </p:spPr>
      </p:sp>
      <p:sp>
        <p:nvSpPr>
          <p:cNvPr id="176" name="Google Shape;176;g259998e5d4b_0_29"/>
          <p:cNvSpPr txBox="1"/>
          <p:nvPr/>
        </p:nvSpPr>
        <p:spPr>
          <a:xfrm>
            <a:off x="6810775" y="3041550"/>
            <a:ext cx="286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ES" sz="1600">
                <a:solidFill>
                  <a:schemeClr val="dk1"/>
                </a:solidFill>
                <a:latin typeface="Century Gothic"/>
                <a:ea typeface="Century Gothic"/>
                <a:cs typeface="Century Gothic"/>
                <a:sym typeface="Century Gothic"/>
              </a:rPr>
              <a:t>less information</a:t>
            </a:r>
            <a:endParaRPr i="1" sz="1600">
              <a:solidFill>
                <a:schemeClr val="dk1"/>
              </a:solidFill>
              <a:latin typeface="Century Gothic"/>
              <a:ea typeface="Century Gothic"/>
              <a:cs typeface="Century Gothic"/>
              <a:sym typeface="Century Gothic"/>
            </a:endParaRPr>
          </a:p>
        </p:txBody>
      </p:sp>
      <p:sp>
        <p:nvSpPr>
          <p:cNvPr id="177" name="Google Shape;177;g259998e5d4b_0_29"/>
          <p:cNvSpPr txBox="1"/>
          <p:nvPr/>
        </p:nvSpPr>
        <p:spPr>
          <a:xfrm>
            <a:off x="8204475" y="3084525"/>
            <a:ext cx="28644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s-ES" sz="1600">
                <a:solidFill>
                  <a:schemeClr val="dk1"/>
                </a:solidFill>
                <a:latin typeface="Century Gothic"/>
                <a:ea typeface="Century Gothic"/>
                <a:cs typeface="Century Gothic"/>
                <a:sym typeface="Century Gothic"/>
              </a:rPr>
              <a:t>more </a:t>
            </a:r>
            <a:r>
              <a:rPr i="1" lang="es-ES" sz="1600">
                <a:solidFill>
                  <a:schemeClr val="dk1"/>
                </a:solidFill>
                <a:latin typeface="Century Gothic"/>
                <a:ea typeface="Century Gothic"/>
                <a:cs typeface="Century Gothic"/>
                <a:sym typeface="Century Gothic"/>
              </a:rPr>
              <a:t>information</a:t>
            </a:r>
            <a:endParaRPr i="1" sz="1600">
              <a:solidFill>
                <a:schemeClr val="dk1"/>
              </a:solidFill>
              <a:latin typeface="Century Gothic"/>
              <a:ea typeface="Century Gothic"/>
              <a:cs typeface="Century Gothic"/>
              <a:sym typeface="Century Gothic"/>
            </a:endParaRPr>
          </a:p>
        </p:txBody>
      </p:sp>
      <p:cxnSp>
        <p:nvCxnSpPr>
          <p:cNvPr id="178" name="Google Shape;178;g259998e5d4b_0_29"/>
          <p:cNvCxnSpPr/>
          <p:nvPr/>
        </p:nvCxnSpPr>
        <p:spPr>
          <a:xfrm flipH="1" rot="10800000">
            <a:off x="8982075" y="3514725"/>
            <a:ext cx="847800" cy="1381200"/>
          </a:xfrm>
          <a:prstGeom prst="straightConnector1">
            <a:avLst/>
          </a:prstGeom>
          <a:noFill/>
          <a:ln cap="flat" cmpd="sng" w="28575">
            <a:solidFill>
              <a:srgbClr val="28CFBC"/>
            </a:solidFill>
            <a:prstDash val="solid"/>
            <a:round/>
            <a:headEnd len="med" w="med" type="none"/>
            <a:tailEnd len="med" w="med" type="none"/>
          </a:ln>
        </p:spPr>
      </p:cxnSp>
      <p:cxnSp>
        <p:nvCxnSpPr>
          <p:cNvPr id="179" name="Google Shape;179;g259998e5d4b_0_29"/>
          <p:cNvCxnSpPr/>
          <p:nvPr/>
        </p:nvCxnSpPr>
        <p:spPr>
          <a:xfrm>
            <a:off x="7601450" y="3474875"/>
            <a:ext cx="505800" cy="1976100"/>
          </a:xfrm>
          <a:prstGeom prst="straightConnector1">
            <a:avLst/>
          </a:prstGeom>
          <a:noFill/>
          <a:ln cap="flat" cmpd="sng" w="28575">
            <a:solidFill>
              <a:srgbClr val="28CFBC"/>
            </a:solidFill>
            <a:prstDash val="solid"/>
            <a:round/>
            <a:headEnd len="med" w="med" type="none"/>
            <a:tailEnd len="med" w="med" type="none"/>
          </a:ln>
        </p:spPr>
      </p:cxnSp>
      <p:sp>
        <p:nvSpPr>
          <p:cNvPr id="180" name="Google Shape;180;g259998e5d4b_0_29"/>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181" name="Google Shape;181;g259998e5d4b_0_29"/>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59998e5d4b_0_122"/>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pic>
        <p:nvPicPr>
          <p:cNvPr id="187" name="Google Shape;187;g259998e5d4b_0_122"/>
          <p:cNvPicPr preferRelativeResize="0"/>
          <p:nvPr/>
        </p:nvPicPr>
        <p:blipFill rotWithShape="1">
          <a:blip r:embed="rId3">
            <a:alphaModFix/>
          </a:blip>
          <a:srcRect b="7710" l="43250" r="44798" t="70884"/>
          <a:stretch/>
        </p:blipFill>
        <p:spPr>
          <a:xfrm>
            <a:off x="838200" y="1818475"/>
            <a:ext cx="1949353" cy="2315149"/>
          </a:xfrm>
          <a:prstGeom prst="rect">
            <a:avLst/>
          </a:prstGeom>
          <a:noFill/>
          <a:ln>
            <a:noFill/>
          </a:ln>
        </p:spPr>
      </p:pic>
      <p:grpSp>
        <p:nvGrpSpPr>
          <p:cNvPr id="188" name="Google Shape;188;g259998e5d4b_0_122"/>
          <p:cNvGrpSpPr/>
          <p:nvPr/>
        </p:nvGrpSpPr>
        <p:grpSpPr>
          <a:xfrm>
            <a:off x="5042095" y="1302300"/>
            <a:ext cx="6311605" cy="5075659"/>
            <a:chOff x="3195550" y="400175"/>
            <a:chExt cx="5671314" cy="4560750"/>
          </a:xfrm>
        </p:grpSpPr>
        <p:cxnSp>
          <p:nvCxnSpPr>
            <p:cNvPr id="189" name="Google Shape;189;g259998e5d4b_0_122"/>
            <p:cNvCxnSpPr/>
            <p:nvPr/>
          </p:nvCxnSpPr>
          <p:spPr>
            <a:xfrm>
              <a:off x="4023096" y="4537266"/>
              <a:ext cx="3936000" cy="0"/>
            </a:xfrm>
            <a:prstGeom prst="straightConnector1">
              <a:avLst/>
            </a:prstGeom>
            <a:noFill/>
            <a:ln cap="flat" cmpd="sng" w="28575">
              <a:solidFill>
                <a:srgbClr val="28CFBC"/>
              </a:solidFill>
              <a:prstDash val="solid"/>
              <a:round/>
              <a:headEnd len="med" w="med" type="none"/>
              <a:tailEnd len="med" w="med" type="none"/>
            </a:ln>
          </p:spPr>
        </p:cxnSp>
        <p:cxnSp>
          <p:nvCxnSpPr>
            <p:cNvPr id="190" name="Google Shape;190;g259998e5d4b_0_122"/>
            <p:cNvCxnSpPr/>
            <p:nvPr/>
          </p:nvCxnSpPr>
          <p:spPr>
            <a:xfrm rot="10800000">
              <a:off x="4122193" y="664756"/>
              <a:ext cx="0" cy="3979200"/>
            </a:xfrm>
            <a:prstGeom prst="straightConnector1">
              <a:avLst/>
            </a:prstGeom>
            <a:noFill/>
            <a:ln cap="flat" cmpd="sng" w="28575">
              <a:solidFill>
                <a:srgbClr val="28CFBC"/>
              </a:solidFill>
              <a:prstDash val="solid"/>
              <a:round/>
              <a:headEnd len="med" w="med" type="none"/>
              <a:tailEnd len="med" w="med" type="none"/>
            </a:ln>
          </p:spPr>
        </p:cxnSp>
        <p:sp>
          <p:nvSpPr>
            <p:cNvPr id="191" name="Google Shape;191;g259998e5d4b_0_122"/>
            <p:cNvSpPr/>
            <p:nvPr/>
          </p:nvSpPr>
          <p:spPr>
            <a:xfrm>
              <a:off x="412219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59998e5d4b_0_122"/>
            <p:cNvSpPr/>
            <p:nvPr/>
          </p:nvSpPr>
          <p:spPr>
            <a:xfrm>
              <a:off x="412219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59998e5d4b_0_122"/>
            <p:cNvSpPr/>
            <p:nvPr/>
          </p:nvSpPr>
          <p:spPr>
            <a:xfrm>
              <a:off x="412219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59998e5d4b_0_122"/>
            <p:cNvSpPr/>
            <p:nvPr/>
          </p:nvSpPr>
          <p:spPr>
            <a:xfrm>
              <a:off x="412219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59998e5d4b_0_122"/>
            <p:cNvSpPr/>
            <p:nvPr/>
          </p:nvSpPr>
          <p:spPr>
            <a:xfrm>
              <a:off x="412219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59998e5d4b_0_122"/>
            <p:cNvSpPr/>
            <p:nvPr/>
          </p:nvSpPr>
          <p:spPr>
            <a:xfrm>
              <a:off x="4862098"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59998e5d4b_0_122"/>
            <p:cNvSpPr/>
            <p:nvPr/>
          </p:nvSpPr>
          <p:spPr>
            <a:xfrm>
              <a:off x="4862098"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59998e5d4b_0_122"/>
            <p:cNvSpPr/>
            <p:nvPr/>
          </p:nvSpPr>
          <p:spPr>
            <a:xfrm>
              <a:off x="4862098"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59998e5d4b_0_122"/>
            <p:cNvSpPr/>
            <p:nvPr/>
          </p:nvSpPr>
          <p:spPr>
            <a:xfrm>
              <a:off x="4862098"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59998e5d4b_0_122"/>
            <p:cNvSpPr/>
            <p:nvPr/>
          </p:nvSpPr>
          <p:spPr>
            <a:xfrm>
              <a:off x="4862098"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59998e5d4b_0_122"/>
            <p:cNvSpPr/>
            <p:nvPr/>
          </p:nvSpPr>
          <p:spPr>
            <a:xfrm>
              <a:off x="560200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59998e5d4b_0_122"/>
            <p:cNvSpPr/>
            <p:nvPr/>
          </p:nvSpPr>
          <p:spPr>
            <a:xfrm>
              <a:off x="560200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59998e5d4b_0_122"/>
            <p:cNvSpPr/>
            <p:nvPr/>
          </p:nvSpPr>
          <p:spPr>
            <a:xfrm>
              <a:off x="560200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59998e5d4b_0_122"/>
            <p:cNvSpPr/>
            <p:nvPr/>
          </p:nvSpPr>
          <p:spPr>
            <a:xfrm>
              <a:off x="560200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59998e5d4b_0_122"/>
            <p:cNvSpPr/>
            <p:nvPr/>
          </p:nvSpPr>
          <p:spPr>
            <a:xfrm>
              <a:off x="560200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59998e5d4b_0_122"/>
            <p:cNvSpPr/>
            <p:nvPr/>
          </p:nvSpPr>
          <p:spPr>
            <a:xfrm>
              <a:off x="6341907"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59998e5d4b_0_122"/>
            <p:cNvSpPr/>
            <p:nvPr/>
          </p:nvSpPr>
          <p:spPr>
            <a:xfrm>
              <a:off x="6341907"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59998e5d4b_0_122"/>
            <p:cNvSpPr/>
            <p:nvPr/>
          </p:nvSpPr>
          <p:spPr>
            <a:xfrm>
              <a:off x="6341907"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59998e5d4b_0_122"/>
            <p:cNvSpPr/>
            <p:nvPr/>
          </p:nvSpPr>
          <p:spPr>
            <a:xfrm>
              <a:off x="6341907"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59998e5d4b_0_122"/>
            <p:cNvSpPr/>
            <p:nvPr/>
          </p:nvSpPr>
          <p:spPr>
            <a:xfrm>
              <a:off x="6341907"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59998e5d4b_0_122"/>
            <p:cNvSpPr/>
            <p:nvPr/>
          </p:nvSpPr>
          <p:spPr>
            <a:xfrm>
              <a:off x="7081812"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59998e5d4b_0_122"/>
            <p:cNvSpPr/>
            <p:nvPr/>
          </p:nvSpPr>
          <p:spPr>
            <a:xfrm>
              <a:off x="7081812"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59998e5d4b_0_122"/>
            <p:cNvSpPr/>
            <p:nvPr/>
          </p:nvSpPr>
          <p:spPr>
            <a:xfrm>
              <a:off x="7081812"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59998e5d4b_0_122"/>
            <p:cNvSpPr/>
            <p:nvPr/>
          </p:nvSpPr>
          <p:spPr>
            <a:xfrm>
              <a:off x="7081812"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59998e5d4b_0_122"/>
            <p:cNvSpPr/>
            <p:nvPr/>
          </p:nvSpPr>
          <p:spPr>
            <a:xfrm>
              <a:off x="7081812"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59998e5d4b_0_122"/>
            <p:cNvSpPr/>
            <p:nvPr/>
          </p:nvSpPr>
          <p:spPr>
            <a:xfrm>
              <a:off x="4066335" y="50323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59998e5d4b_0_122"/>
            <p:cNvSpPr/>
            <p:nvPr/>
          </p:nvSpPr>
          <p:spPr>
            <a:xfrm rot="5400000">
              <a:off x="7984150" y="445635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59998e5d4b_0_122"/>
            <p:cNvSpPr txBox="1"/>
            <p:nvPr/>
          </p:nvSpPr>
          <p:spPr>
            <a:xfrm>
              <a:off x="4682250"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219" name="Google Shape;219;g259998e5d4b_0_122"/>
            <p:cNvSpPr txBox="1"/>
            <p:nvPr/>
          </p:nvSpPr>
          <p:spPr>
            <a:xfrm>
              <a:off x="539972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220" name="Google Shape;220;g259998e5d4b_0_122"/>
            <p:cNvSpPr txBox="1"/>
            <p:nvPr/>
          </p:nvSpPr>
          <p:spPr>
            <a:xfrm>
              <a:off x="614896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221" name="Google Shape;221;g259998e5d4b_0_122"/>
            <p:cNvSpPr txBox="1"/>
            <p:nvPr/>
          </p:nvSpPr>
          <p:spPr>
            <a:xfrm>
              <a:off x="6898205"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222" name="Google Shape;222;g259998e5d4b_0_122"/>
            <p:cNvSpPr txBox="1"/>
            <p:nvPr/>
          </p:nvSpPr>
          <p:spPr>
            <a:xfrm>
              <a:off x="7615682"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223" name="Google Shape;223;g259998e5d4b_0_122"/>
            <p:cNvSpPr txBox="1"/>
            <p:nvPr/>
          </p:nvSpPr>
          <p:spPr>
            <a:xfrm>
              <a:off x="3691752" y="3606760"/>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224" name="Google Shape;224;g259998e5d4b_0_122"/>
            <p:cNvSpPr txBox="1"/>
            <p:nvPr/>
          </p:nvSpPr>
          <p:spPr>
            <a:xfrm>
              <a:off x="3691752" y="2876489"/>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225" name="Google Shape;225;g259998e5d4b_0_122"/>
            <p:cNvSpPr txBox="1"/>
            <p:nvPr/>
          </p:nvSpPr>
          <p:spPr>
            <a:xfrm>
              <a:off x="3691752" y="2146217"/>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226" name="Google Shape;226;g259998e5d4b_0_122"/>
            <p:cNvSpPr txBox="1"/>
            <p:nvPr/>
          </p:nvSpPr>
          <p:spPr>
            <a:xfrm>
              <a:off x="3691752" y="1415946"/>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227" name="Google Shape;227;g259998e5d4b_0_122"/>
            <p:cNvSpPr txBox="1"/>
            <p:nvPr/>
          </p:nvSpPr>
          <p:spPr>
            <a:xfrm>
              <a:off x="3691752" y="68567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228" name="Google Shape;228;g259998e5d4b_0_122"/>
            <p:cNvSpPr txBox="1"/>
            <p:nvPr/>
          </p:nvSpPr>
          <p:spPr>
            <a:xfrm>
              <a:off x="3691528" y="400175"/>
              <a:ext cx="374700" cy="36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ES" sz="1200">
                  <a:latin typeface="Century Gothic"/>
                  <a:ea typeface="Century Gothic"/>
                  <a:cs typeface="Century Gothic"/>
                  <a:sym typeface="Century Gothic"/>
                </a:rPr>
                <a:t>C</a:t>
              </a:r>
              <a:endParaRPr b="1" sz="1200">
                <a:latin typeface="Century Gothic"/>
                <a:ea typeface="Century Gothic"/>
                <a:cs typeface="Century Gothic"/>
                <a:sym typeface="Century Gothic"/>
              </a:endParaRPr>
            </a:p>
          </p:txBody>
        </p:sp>
        <p:sp>
          <p:nvSpPr>
            <p:cNvPr id="229" name="Google Shape;229;g259998e5d4b_0_122"/>
            <p:cNvSpPr txBox="1"/>
            <p:nvPr/>
          </p:nvSpPr>
          <p:spPr>
            <a:xfrm>
              <a:off x="7990264" y="4593125"/>
              <a:ext cx="876600" cy="36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s-ES" sz="1200">
                  <a:latin typeface="Century Gothic"/>
                  <a:ea typeface="Century Gothic"/>
                  <a:cs typeface="Century Gothic"/>
                  <a:sym typeface="Century Gothic"/>
                </a:rPr>
                <a:t>b</a:t>
              </a:r>
              <a:r>
                <a:rPr lang="es-ES" sz="1200">
                  <a:latin typeface="Century Gothic"/>
                  <a:ea typeface="Century Gothic"/>
                  <a:cs typeface="Century Gothic"/>
                  <a:sym typeface="Century Gothic"/>
                </a:rPr>
                <a:t>LOD</a:t>
              </a:r>
              <a:endParaRPr sz="1200">
                <a:latin typeface="Century Gothic"/>
                <a:ea typeface="Century Gothic"/>
                <a:cs typeface="Century Gothic"/>
                <a:sym typeface="Century Gothic"/>
              </a:endParaRPr>
            </a:p>
          </p:txBody>
        </p:sp>
        <p:sp>
          <p:nvSpPr>
            <p:cNvPr id="230" name="Google Shape;230;g259998e5d4b_0_122"/>
            <p:cNvSpPr txBox="1"/>
            <p:nvPr/>
          </p:nvSpPr>
          <p:spPr>
            <a:xfrm>
              <a:off x="3195550" y="4376404"/>
              <a:ext cx="876600" cy="40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Low quality of source</a:t>
              </a:r>
              <a:endParaRPr i="1" sz="1000">
                <a:latin typeface="Century Gothic"/>
                <a:ea typeface="Century Gothic"/>
                <a:cs typeface="Century Gothic"/>
                <a:sym typeface="Century Gothic"/>
              </a:endParaRPr>
            </a:p>
          </p:txBody>
        </p:sp>
        <p:sp>
          <p:nvSpPr>
            <p:cNvPr id="231" name="Google Shape;231;g259998e5d4b_0_122"/>
            <p:cNvSpPr txBox="1"/>
            <p:nvPr/>
          </p:nvSpPr>
          <p:spPr>
            <a:xfrm>
              <a:off x="7821700" y="642950"/>
              <a:ext cx="8766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High quality of source</a:t>
              </a:r>
              <a:endParaRPr i="1" sz="1000">
                <a:latin typeface="Century Gothic"/>
                <a:ea typeface="Century Gothic"/>
                <a:cs typeface="Century Gothic"/>
                <a:sym typeface="Century Gothic"/>
              </a:endParaRPr>
            </a:p>
          </p:txBody>
        </p:sp>
      </p:grpSp>
      <p:sp>
        <p:nvSpPr>
          <p:cNvPr id="232" name="Google Shape;232;g259998e5d4b_0_122"/>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Exemplary s</a:t>
            </a:r>
            <a:r>
              <a:rPr lang="es-ES" sz="4400">
                <a:solidFill>
                  <a:schemeClr val="dk1"/>
                </a:solidFill>
                <a:latin typeface="Century Gothic"/>
                <a:ea typeface="Century Gothic"/>
                <a:cs typeface="Century Gothic"/>
                <a:sym typeface="Century Gothic"/>
              </a:rPr>
              <a:t>ource evalua</a:t>
            </a:r>
            <a:r>
              <a:rPr lang="es-ES" sz="4400">
                <a:solidFill>
                  <a:schemeClr val="dk1"/>
                </a:solidFill>
                <a:latin typeface="Century Gothic"/>
                <a:ea typeface="Century Gothic"/>
                <a:cs typeface="Century Gothic"/>
                <a:sym typeface="Century Gothic"/>
              </a:rPr>
              <a:t>tion </a:t>
            </a:r>
            <a:r>
              <a:rPr b="1" lang="es-ES" sz="4400">
                <a:solidFill>
                  <a:schemeClr val="dk1"/>
                </a:solidFill>
                <a:latin typeface="Century Gothic"/>
                <a:ea typeface="Century Gothic"/>
                <a:cs typeface="Century Gothic"/>
                <a:sym typeface="Century Gothic"/>
              </a:rPr>
              <a:t>Main door</a:t>
            </a:r>
            <a:endParaRPr b="1" i="0" sz="4400" u="none" cap="none" strike="noStrike">
              <a:solidFill>
                <a:schemeClr val="dk1"/>
              </a:solidFill>
              <a:latin typeface="Century Gothic"/>
              <a:ea typeface="Century Gothic"/>
              <a:cs typeface="Century Gothic"/>
              <a:sym typeface="Century Gothic"/>
            </a:endParaRPr>
          </a:p>
        </p:txBody>
      </p:sp>
      <p:sp>
        <p:nvSpPr>
          <p:cNvPr id="233" name="Google Shape;233;g259998e5d4b_0_122"/>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4" name="Google Shape;234;g259998e5d4b_0_122"/>
          <p:cNvPicPr preferRelativeResize="0"/>
          <p:nvPr/>
        </p:nvPicPr>
        <p:blipFill rotWithShape="1">
          <a:blip r:embed="rId4">
            <a:alphaModFix/>
          </a:blip>
          <a:srcRect b="65178" l="40106" r="43891" t="18805"/>
          <a:stretch/>
        </p:blipFill>
        <p:spPr>
          <a:xfrm rot="-5400000">
            <a:off x="3348949" y="1615488"/>
            <a:ext cx="1903139" cy="2539715"/>
          </a:xfrm>
          <a:prstGeom prst="rect">
            <a:avLst/>
          </a:prstGeom>
          <a:noFill/>
          <a:ln>
            <a:noFill/>
          </a:ln>
        </p:spPr>
      </p:pic>
      <p:pic>
        <p:nvPicPr>
          <p:cNvPr id="235" name="Google Shape;235;g259998e5d4b_0_122"/>
          <p:cNvPicPr preferRelativeResize="0"/>
          <p:nvPr/>
        </p:nvPicPr>
        <p:blipFill rotWithShape="1">
          <a:blip r:embed="rId5">
            <a:alphaModFix/>
          </a:blip>
          <a:srcRect b="16032" l="33006" r="53046" t="71631"/>
          <a:stretch/>
        </p:blipFill>
        <p:spPr>
          <a:xfrm>
            <a:off x="800274" y="4027851"/>
            <a:ext cx="3766226" cy="2017999"/>
          </a:xfrm>
          <a:prstGeom prst="rect">
            <a:avLst/>
          </a:prstGeom>
          <a:noFill/>
          <a:ln>
            <a:noFill/>
          </a:ln>
        </p:spPr>
      </p:pic>
      <p:sp>
        <p:nvSpPr>
          <p:cNvPr id="236" name="Google Shape;236;g259998e5d4b_0_122"/>
          <p:cNvSpPr/>
          <p:nvPr/>
        </p:nvSpPr>
        <p:spPr>
          <a:xfrm>
            <a:off x="9137788" y="1572351"/>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237" name="Google Shape;237;g259998e5d4b_0_122"/>
          <p:cNvSpPr/>
          <p:nvPr/>
        </p:nvSpPr>
        <p:spPr>
          <a:xfrm>
            <a:off x="8314805" y="4818180"/>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C</a:t>
            </a:r>
            <a:endParaRPr>
              <a:latin typeface="Oswald"/>
              <a:ea typeface="Oswald"/>
              <a:cs typeface="Oswald"/>
              <a:sym typeface="Oswald"/>
            </a:endParaRPr>
          </a:p>
        </p:txBody>
      </p:sp>
      <p:sp>
        <p:nvSpPr>
          <p:cNvPr id="238" name="Google Shape;238;g259998e5d4b_0_122"/>
          <p:cNvSpPr/>
          <p:nvPr/>
        </p:nvSpPr>
        <p:spPr>
          <a:xfrm>
            <a:off x="8314819" y="242687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sp>
        <p:nvSpPr>
          <p:cNvPr id="239" name="Google Shape;239;g259998e5d4b_0_122"/>
          <p:cNvSpPr/>
          <p:nvPr/>
        </p:nvSpPr>
        <p:spPr>
          <a:xfrm>
            <a:off x="3030644" y="339142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240" name="Google Shape;240;g259998e5d4b_0_122"/>
          <p:cNvSpPr/>
          <p:nvPr/>
        </p:nvSpPr>
        <p:spPr>
          <a:xfrm>
            <a:off x="838194" y="339142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sp>
        <p:nvSpPr>
          <p:cNvPr id="241" name="Google Shape;241;g259998e5d4b_0_122"/>
          <p:cNvSpPr/>
          <p:nvPr/>
        </p:nvSpPr>
        <p:spPr>
          <a:xfrm>
            <a:off x="838194" y="5600346"/>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C</a:t>
            </a:r>
            <a:endParaRPr>
              <a:latin typeface="Oswald"/>
              <a:ea typeface="Oswald"/>
              <a:cs typeface="Oswald"/>
              <a:sym typeface="Oswald"/>
            </a:endParaRPr>
          </a:p>
        </p:txBody>
      </p:sp>
      <p:sp>
        <p:nvSpPr>
          <p:cNvPr id="242" name="Google Shape;242;g259998e5d4b_0_122"/>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pSp>
        <p:nvGrpSpPr>
          <p:cNvPr id="247" name="Google Shape;247;g259998e5d4b_0_202"/>
          <p:cNvGrpSpPr/>
          <p:nvPr/>
        </p:nvGrpSpPr>
        <p:grpSpPr>
          <a:xfrm>
            <a:off x="5042095" y="1302300"/>
            <a:ext cx="6311605" cy="5075659"/>
            <a:chOff x="3195550" y="400175"/>
            <a:chExt cx="5671314" cy="4560750"/>
          </a:xfrm>
        </p:grpSpPr>
        <p:cxnSp>
          <p:nvCxnSpPr>
            <p:cNvPr id="248" name="Google Shape;248;g259998e5d4b_0_202"/>
            <p:cNvCxnSpPr/>
            <p:nvPr/>
          </p:nvCxnSpPr>
          <p:spPr>
            <a:xfrm>
              <a:off x="4023096" y="4537266"/>
              <a:ext cx="3936000" cy="0"/>
            </a:xfrm>
            <a:prstGeom prst="straightConnector1">
              <a:avLst/>
            </a:prstGeom>
            <a:noFill/>
            <a:ln cap="flat" cmpd="sng" w="28575">
              <a:solidFill>
                <a:srgbClr val="28CFBC"/>
              </a:solidFill>
              <a:prstDash val="solid"/>
              <a:round/>
              <a:headEnd len="med" w="med" type="none"/>
              <a:tailEnd len="med" w="med" type="none"/>
            </a:ln>
          </p:spPr>
        </p:cxnSp>
        <p:cxnSp>
          <p:nvCxnSpPr>
            <p:cNvPr id="249" name="Google Shape;249;g259998e5d4b_0_202"/>
            <p:cNvCxnSpPr/>
            <p:nvPr/>
          </p:nvCxnSpPr>
          <p:spPr>
            <a:xfrm rot="10800000">
              <a:off x="4122193" y="664756"/>
              <a:ext cx="0" cy="3979200"/>
            </a:xfrm>
            <a:prstGeom prst="straightConnector1">
              <a:avLst/>
            </a:prstGeom>
            <a:noFill/>
            <a:ln cap="flat" cmpd="sng" w="28575">
              <a:solidFill>
                <a:srgbClr val="28CFBC"/>
              </a:solidFill>
              <a:prstDash val="solid"/>
              <a:round/>
              <a:headEnd len="med" w="med" type="none"/>
              <a:tailEnd len="med" w="med" type="none"/>
            </a:ln>
          </p:spPr>
        </p:cxnSp>
        <p:sp>
          <p:nvSpPr>
            <p:cNvPr id="250" name="Google Shape;250;g259998e5d4b_0_202"/>
            <p:cNvSpPr/>
            <p:nvPr/>
          </p:nvSpPr>
          <p:spPr>
            <a:xfrm>
              <a:off x="412219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59998e5d4b_0_202"/>
            <p:cNvSpPr/>
            <p:nvPr/>
          </p:nvSpPr>
          <p:spPr>
            <a:xfrm>
              <a:off x="412219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59998e5d4b_0_202"/>
            <p:cNvSpPr/>
            <p:nvPr/>
          </p:nvSpPr>
          <p:spPr>
            <a:xfrm>
              <a:off x="412219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59998e5d4b_0_202"/>
            <p:cNvSpPr/>
            <p:nvPr/>
          </p:nvSpPr>
          <p:spPr>
            <a:xfrm>
              <a:off x="412219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59998e5d4b_0_202"/>
            <p:cNvSpPr/>
            <p:nvPr/>
          </p:nvSpPr>
          <p:spPr>
            <a:xfrm>
              <a:off x="412219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59998e5d4b_0_202"/>
            <p:cNvSpPr/>
            <p:nvPr/>
          </p:nvSpPr>
          <p:spPr>
            <a:xfrm>
              <a:off x="4862098"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59998e5d4b_0_202"/>
            <p:cNvSpPr/>
            <p:nvPr/>
          </p:nvSpPr>
          <p:spPr>
            <a:xfrm>
              <a:off x="4862098"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59998e5d4b_0_202"/>
            <p:cNvSpPr/>
            <p:nvPr/>
          </p:nvSpPr>
          <p:spPr>
            <a:xfrm>
              <a:off x="4862098"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59998e5d4b_0_202"/>
            <p:cNvSpPr/>
            <p:nvPr/>
          </p:nvSpPr>
          <p:spPr>
            <a:xfrm>
              <a:off x="4862098"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59998e5d4b_0_202"/>
            <p:cNvSpPr/>
            <p:nvPr/>
          </p:nvSpPr>
          <p:spPr>
            <a:xfrm>
              <a:off x="4862098"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59998e5d4b_0_202"/>
            <p:cNvSpPr/>
            <p:nvPr/>
          </p:nvSpPr>
          <p:spPr>
            <a:xfrm>
              <a:off x="560200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59998e5d4b_0_202"/>
            <p:cNvSpPr/>
            <p:nvPr/>
          </p:nvSpPr>
          <p:spPr>
            <a:xfrm>
              <a:off x="560200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59998e5d4b_0_202"/>
            <p:cNvSpPr/>
            <p:nvPr/>
          </p:nvSpPr>
          <p:spPr>
            <a:xfrm>
              <a:off x="560200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59998e5d4b_0_202"/>
            <p:cNvSpPr/>
            <p:nvPr/>
          </p:nvSpPr>
          <p:spPr>
            <a:xfrm>
              <a:off x="560200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59998e5d4b_0_202"/>
            <p:cNvSpPr/>
            <p:nvPr/>
          </p:nvSpPr>
          <p:spPr>
            <a:xfrm>
              <a:off x="560200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59998e5d4b_0_202"/>
            <p:cNvSpPr/>
            <p:nvPr/>
          </p:nvSpPr>
          <p:spPr>
            <a:xfrm>
              <a:off x="6341907"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59998e5d4b_0_202"/>
            <p:cNvSpPr/>
            <p:nvPr/>
          </p:nvSpPr>
          <p:spPr>
            <a:xfrm>
              <a:off x="6341907"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59998e5d4b_0_202"/>
            <p:cNvSpPr/>
            <p:nvPr/>
          </p:nvSpPr>
          <p:spPr>
            <a:xfrm>
              <a:off x="6341907"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59998e5d4b_0_202"/>
            <p:cNvSpPr/>
            <p:nvPr/>
          </p:nvSpPr>
          <p:spPr>
            <a:xfrm>
              <a:off x="6341907"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59998e5d4b_0_202"/>
            <p:cNvSpPr/>
            <p:nvPr/>
          </p:nvSpPr>
          <p:spPr>
            <a:xfrm>
              <a:off x="6341907"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59998e5d4b_0_202"/>
            <p:cNvSpPr/>
            <p:nvPr/>
          </p:nvSpPr>
          <p:spPr>
            <a:xfrm>
              <a:off x="7081812"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59998e5d4b_0_202"/>
            <p:cNvSpPr/>
            <p:nvPr/>
          </p:nvSpPr>
          <p:spPr>
            <a:xfrm>
              <a:off x="7081812"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59998e5d4b_0_202"/>
            <p:cNvSpPr/>
            <p:nvPr/>
          </p:nvSpPr>
          <p:spPr>
            <a:xfrm>
              <a:off x="7081812"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59998e5d4b_0_202"/>
            <p:cNvSpPr/>
            <p:nvPr/>
          </p:nvSpPr>
          <p:spPr>
            <a:xfrm>
              <a:off x="7081812"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59998e5d4b_0_202"/>
            <p:cNvSpPr/>
            <p:nvPr/>
          </p:nvSpPr>
          <p:spPr>
            <a:xfrm>
              <a:off x="7081812"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59998e5d4b_0_202"/>
            <p:cNvSpPr/>
            <p:nvPr/>
          </p:nvSpPr>
          <p:spPr>
            <a:xfrm>
              <a:off x="4066335" y="50323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59998e5d4b_0_202"/>
            <p:cNvSpPr/>
            <p:nvPr/>
          </p:nvSpPr>
          <p:spPr>
            <a:xfrm rot="5400000">
              <a:off x="7984150" y="445635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59998e5d4b_0_202"/>
            <p:cNvSpPr txBox="1"/>
            <p:nvPr/>
          </p:nvSpPr>
          <p:spPr>
            <a:xfrm>
              <a:off x="4682250"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278" name="Google Shape;278;g259998e5d4b_0_202"/>
            <p:cNvSpPr txBox="1"/>
            <p:nvPr/>
          </p:nvSpPr>
          <p:spPr>
            <a:xfrm>
              <a:off x="539972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279" name="Google Shape;279;g259998e5d4b_0_202"/>
            <p:cNvSpPr txBox="1"/>
            <p:nvPr/>
          </p:nvSpPr>
          <p:spPr>
            <a:xfrm>
              <a:off x="614896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280" name="Google Shape;280;g259998e5d4b_0_202"/>
            <p:cNvSpPr txBox="1"/>
            <p:nvPr/>
          </p:nvSpPr>
          <p:spPr>
            <a:xfrm>
              <a:off x="6898205"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281" name="Google Shape;281;g259998e5d4b_0_202"/>
            <p:cNvSpPr txBox="1"/>
            <p:nvPr/>
          </p:nvSpPr>
          <p:spPr>
            <a:xfrm>
              <a:off x="7615682"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282" name="Google Shape;282;g259998e5d4b_0_202"/>
            <p:cNvSpPr txBox="1"/>
            <p:nvPr/>
          </p:nvSpPr>
          <p:spPr>
            <a:xfrm>
              <a:off x="3691752" y="3606760"/>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283" name="Google Shape;283;g259998e5d4b_0_202"/>
            <p:cNvSpPr txBox="1"/>
            <p:nvPr/>
          </p:nvSpPr>
          <p:spPr>
            <a:xfrm>
              <a:off x="3691752" y="2876489"/>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284" name="Google Shape;284;g259998e5d4b_0_202"/>
            <p:cNvSpPr txBox="1"/>
            <p:nvPr/>
          </p:nvSpPr>
          <p:spPr>
            <a:xfrm>
              <a:off x="3691752" y="2146217"/>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285" name="Google Shape;285;g259998e5d4b_0_202"/>
            <p:cNvSpPr txBox="1"/>
            <p:nvPr/>
          </p:nvSpPr>
          <p:spPr>
            <a:xfrm>
              <a:off x="3691752" y="1415946"/>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286" name="Google Shape;286;g259998e5d4b_0_202"/>
            <p:cNvSpPr txBox="1"/>
            <p:nvPr/>
          </p:nvSpPr>
          <p:spPr>
            <a:xfrm>
              <a:off x="3691752" y="68567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287" name="Google Shape;287;g259998e5d4b_0_202"/>
            <p:cNvSpPr txBox="1"/>
            <p:nvPr/>
          </p:nvSpPr>
          <p:spPr>
            <a:xfrm>
              <a:off x="3691528" y="400175"/>
              <a:ext cx="374700" cy="36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ES" sz="1200">
                  <a:latin typeface="Century Gothic"/>
                  <a:ea typeface="Century Gothic"/>
                  <a:cs typeface="Century Gothic"/>
                  <a:sym typeface="Century Gothic"/>
                </a:rPr>
                <a:t>C</a:t>
              </a:r>
              <a:endParaRPr b="1" sz="1200">
                <a:latin typeface="Century Gothic"/>
                <a:ea typeface="Century Gothic"/>
                <a:cs typeface="Century Gothic"/>
                <a:sym typeface="Century Gothic"/>
              </a:endParaRPr>
            </a:p>
          </p:txBody>
        </p:sp>
        <p:sp>
          <p:nvSpPr>
            <p:cNvPr id="288" name="Google Shape;288;g259998e5d4b_0_202"/>
            <p:cNvSpPr txBox="1"/>
            <p:nvPr/>
          </p:nvSpPr>
          <p:spPr>
            <a:xfrm>
              <a:off x="7990264" y="4593125"/>
              <a:ext cx="876600" cy="36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s-ES" sz="1200">
                  <a:latin typeface="Century Gothic"/>
                  <a:ea typeface="Century Gothic"/>
                  <a:cs typeface="Century Gothic"/>
                  <a:sym typeface="Century Gothic"/>
                </a:rPr>
                <a:t>bLOD</a:t>
              </a:r>
              <a:endParaRPr sz="1200">
                <a:latin typeface="Century Gothic"/>
                <a:ea typeface="Century Gothic"/>
                <a:cs typeface="Century Gothic"/>
                <a:sym typeface="Century Gothic"/>
              </a:endParaRPr>
            </a:p>
          </p:txBody>
        </p:sp>
        <p:sp>
          <p:nvSpPr>
            <p:cNvPr id="289" name="Google Shape;289;g259998e5d4b_0_202"/>
            <p:cNvSpPr txBox="1"/>
            <p:nvPr/>
          </p:nvSpPr>
          <p:spPr>
            <a:xfrm>
              <a:off x="3195550" y="4376404"/>
              <a:ext cx="876600" cy="40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Low quality of source</a:t>
              </a:r>
              <a:endParaRPr i="1" sz="1000">
                <a:latin typeface="Century Gothic"/>
                <a:ea typeface="Century Gothic"/>
                <a:cs typeface="Century Gothic"/>
                <a:sym typeface="Century Gothic"/>
              </a:endParaRPr>
            </a:p>
          </p:txBody>
        </p:sp>
        <p:sp>
          <p:nvSpPr>
            <p:cNvPr id="290" name="Google Shape;290;g259998e5d4b_0_202"/>
            <p:cNvSpPr txBox="1"/>
            <p:nvPr/>
          </p:nvSpPr>
          <p:spPr>
            <a:xfrm>
              <a:off x="7821700" y="642950"/>
              <a:ext cx="8766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High quality of source</a:t>
              </a:r>
              <a:endParaRPr i="1" sz="1000">
                <a:latin typeface="Century Gothic"/>
                <a:ea typeface="Century Gothic"/>
                <a:cs typeface="Century Gothic"/>
                <a:sym typeface="Century Gothic"/>
              </a:endParaRPr>
            </a:p>
          </p:txBody>
        </p:sp>
      </p:grpSp>
      <p:sp>
        <p:nvSpPr>
          <p:cNvPr id="291" name="Google Shape;291;g259998e5d4b_0_202"/>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Exemplary source evaluation </a:t>
            </a:r>
            <a:r>
              <a:rPr b="1" lang="es-ES" sz="4400">
                <a:solidFill>
                  <a:schemeClr val="dk1"/>
                </a:solidFill>
                <a:latin typeface="Century Gothic"/>
                <a:ea typeface="Century Gothic"/>
                <a:cs typeface="Century Gothic"/>
                <a:sym typeface="Century Gothic"/>
              </a:rPr>
              <a:t>Bimah</a:t>
            </a:r>
            <a:endParaRPr b="1" i="0" sz="4400" u="none" cap="none" strike="noStrike">
              <a:solidFill>
                <a:schemeClr val="dk1"/>
              </a:solidFill>
              <a:latin typeface="Century Gothic"/>
              <a:ea typeface="Century Gothic"/>
              <a:cs typeface="Century Gothic"/>
              <a:sym typeface="Century Gothic"/>
            </a:endParaRPr>
          </a:p>
        </p:txBody>
      </p:sp>
      <p:sp>
        <p:nvSpPr>
          <p:cNvPr id="292" name="Google Shape;292;g259998e5d4b_0_202"/>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3" name="Google Shape;293;g259998e5d4b_0_202"/>
          <p:cNvSpPr/>
          <p:nvPr/>
        </p:nvSpPr>
        <p:spPr>
          <a:xfrm>
            <a:off x="8314813" y="1548826"/>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E</a:t>
            </a:r>
            <a:endParaRPr>
              <a:latin typeface="Oswald"/>
              <a:ea typeface="Oswald"/>
              <a:cs typeface="Oswald"/>
              <a:sym typeface="Oswald"/>
            </a:endParaRPr>
          </a:p>
        </p:txBody>
      </p:sp>
      <p:sp>
        <p:nvSpPr>
          <p:cNvPr id="294" name="Google Shape;294;g259998e5d4b_0_202"/>
          <p:cNvSpPr/>
          <p:nvPr/>
        </p:nvSpPr>
        <p:spPr>
          <a:xfrm>
            <a:off x="8092080" y="3123905"/>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295" name="Google Shape;295;g259998e5d4b_0_202"/>
          <p:cNvSpPr/>
          <p:nvPr/>
        </p:nvSpPr>
        <p:spPr>
          <a:xfrm>
            <a:off x="8314819" y="242687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pic>
        <p:nvPicPr>
          <p:cNvPr id="296" name="Google Shape;296;g259998e5d4b_0_202"/>
          <p:cNvPicPr preferRelativeResize="0"/>
          <p:nvPr/>
        </p:nvPicPr>
        <p:blipFill rotWithShape="1">
          <a:blip r:embed="rId3">
            <a:alphaModFix/>
          </a:blip>
          <a:srcRect b="55396" l="40664" r="39340" t="32097"/>
          <a:stretch/>
        </p:blipFill>
        <p:spPr>
          <a:xfrm>
            <a:off x="800290" y="1886848"/>
            <a:ext cx="1618192" cy="1447516"/>
          </a:xfrm>
          <a:prstGeom prst="rect">
            <a:avLst/>
          </a:prstGeom>
          <a:noFill/>
          <a:ln>
            <a:noFill/>
          </a:ln>
        </p:spPr>
      </p:pic>
      <p:pic>
        <p:nvPicPr>
          <p:cNvPr id="297" name="Google Shape;297;g259998e5d4b_0_202"/>
          <p:cNvPicPr preferRelativeResize="0"/>
          <p:nvPr/>
        </p:nvPicPr>
        <p:blipFill>
          <a:blip r:embed="rId4">
            <a:alphaModFix/>
          </a:blip>
          <a:stretch>
            <a:fillRect/>
          </a:stretch>
        </p:blipFill>
        <p:spPr>
          <a:xfrm>
            <a:off x="3051538" y="4376592"/>
            <a:ext cx="1618199" cy="2001351"/>
          </a:xfrm>
          <a:prstGeom prst="rect">
            <a:avLst/>
          </a:prstGeom>
          <a:noFill/>
          <a:ln>
            <a:noFill/>
          </a:ln>
        </p:spPr>
      </p:pic>
      <p:pic>
        <p:nvPicPr>
          <p:cNvPr id="298" name="Google Shape;298;g259998e5d4b_0_202"/>
          <p:cNvPicPr preferRelativeResize="0"/>
          <p:nvPr/>
        </p:nvPicPr>
        <p:blipFill rotWithShape="1">
          <a:blip r:embed="rId5">
            <a:alphaModFix/>
          </a:blip>
          <a:srcRect b="10991" l="62051" r="24693" t="60173"/>
          <a:stretch/>
        </p:blipFill>
        <p:spPr>
          <a:xfrm>
            <a:off x="3051541" y="1895030"/>
            <a:ext cx="1618196" cy="2346172"/>
          </a:xfrm>
          <a:prstGeom prst="rect">
            <a:avLst/>
          </a:prstGeom>
          <a:noFill/>
          <a:ln>
            <a:noFill/>
          </a:ln>
        </p:spPr>
      </p:pic>
      <p:pic>
        <p:nvPicPr>
          <p:cNvPr id="299" name="Google Shape;299;g259998e5d4b_0_202"/>
          <p:cNvPicPr preferRelativeResize="0"/>
          <p:nvPr/>
        </p:nvPicPr>
        <p:blipFill rotWithShape="1">
          <a:blip r:embed="rId6">
            <a:alphaModFix/>
          </a:blip>
          <a:srcRect b="8588" l="41032" r="44921" t="68941"/>
          <a:stretch/>
        </p:blipFill>
        <p:spPr>
          <a:xfrm>
            <a:off x="800275" y="3478410"/>
            <a:ext cx="1618196" cy="1447512"/>
          </a:xfrm>
          <a:prstGeom prst="rect">
            <a:avLst/>
          </a:prstGeom>
          <a:noFill/>
          <a:ln>
            <a:noFill/>
          </a:ln>
        </p:spPr>
      </p:pic>
      <p:pic>
        <p:nvPicPr>
          <p:cNvPr id="300" name="Google Shape;300;g259998e5d4b_0_202"/>
          <p:cNvPicPr preferRelativeResize="0"/>
          <p:nvPr/>
        </p:nvPicPr>
        <p:blipFill rotWithShape="1">
          <a:blip r:embed="rId7">
            <a:alphaModFix/>
          </a:blip>
          <a:srcRect b="12593" l="33050" r="50856" t="65214"/>
          <a:stretch/>
        </p:blipFill>
        <p:spPr>
          <a:xfrm>
            <a:off x="800275" y="5084630"/>
            <a:ext cx="1618196" cy="1293317"/>
          </a:xfrm>
          <a:prstGeom prst="rect">
            <a:avLst/>
          </a:prstGeom>
          <a:noFill/>
          <a:ln>
            <a:noFill/>
          </a:ln>
        </p:spPr>
      </p:pic>
      <p:sp>
        <p:nvSpPr>
          <p:cNvPr id="301" name="Google Shape;301;g259998e5d4b_0_202"/>
          <p:cNvSpPr/>
          <p:nvPr/>
        </p:nvSpPr>
        <p:spPr>
          <a:xfrm>
            <a:off x="838194" y="2874196"/>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sp>
        <p:nvSpPr>
          <p:cNvPr id="302" name="Google Shape;302;g259998e5d4b_0_202"/>
          <p:cNvSpPr/>
          <p:nvPr/>
        </p:nvSpPr>
        <p:spPr>
          <a:xfrm>
            <a:off x="838194" y="448042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303" name="Google Shape;303;g259998e5d4b_0_202"/>
          <p:cNvSpPr/>
          <p:nvPr/>
        </p:nvSpPr>
        <p:spPr>
          <a:xfrm>
            <a:off x="838194" y="5932446"/>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C</a:t>
            </a:r>
            <a:endParaRPr>
              <a:latin typeface="Oswald"/>
              <a:ea typeface="Oswald"/>
              <a:cs typeface="Oswald"/>
              <a:sym typeface="Oswald"/>
            </a:endParaRPr>
          </a:p>
        </p:txBody>
      </p:sp>
      <p:sp>
        <p:nvSpPr>
          <p:cNvPr id="304" name="Google Shape;304;g259998e5d4b_0_202"/>
          <p:cNvSpPr/>
          <p:nvPr/>
        </p:nvSpPr>
        <p:spPr>
          <a:xfrm>
            <a:off x="3051544" y="5932446"/>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E</a:t>
            </a:r>
            <a:endParaRPr>
              <a:latin typeface="Oswald"/>
              <a:ea typeface="Oswald"/>
              <a:cs typeface="Oswald"/>
              <a:sym typeface="Oswald"/>
            </a:endParaRPr>
          </a:p>
        </p:txBody>
      </p:sp>
      <p:sp>
        <p:nvSpPr>
          <p:cNvPr id="305" name="Google Shape;305;g259998e5d4b_0_202"/>
          <p:cNvSpPr/>
          <p:nvPr/>
        </p:nvSpPr>
        <p:spPr>
          <a:xfrm>
            <a:off x="3051544" y="3795696"/>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D</a:t>
            </a:r>
            <a:endParaRPr>
              <a:latin typeface="Oswald"/>
              <a:ea typeface="Oswald"/>
              <a:cs typeface="Oswald"/>
              <a:sym typeface="Oswald"/>
            </a:endParaRPr>
          </a:p>
        </p:txBody>
      </p:sp>
      <p:sp>
        <p:nvSpPr>
          <p:cNvPr id="306" name="Google Shape;306;g259998e5d4b_0_202"/>
          <p:cNvSpPr/>
          <p:nvPr/>
        </p:nvSpPr>
        <p:spPr>
          <a:xfrm>
            <a:off x="8537580" y="3123905"/>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C</a:t>
            </a:r>
            <a:endParaRPr>
              <a:latin typeface="Oswald"/>
              <a:ea typeface="Oswald"/>
              <a:cs typeface="Oswald"/>
              <a:sym typeface="Oswald"/>
            </a:endParaRPr>
          </a:p>
        </p:txBody>
      </p:sp>
      <p:sp>
        <p:nvSpPr>
          <p:cNvPr id="307" name="Google Shape;307;g259998e5d4b_0_202"/>
          <p:cNvSpPr/>
          <p:nvPr/>
        </p:nvSpPr>
        <p:spPr>
          <a:xfrm>
            <a:off x="8314830" y="3504605"/>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D</a:t>
            </a:r>
            <a:endParaRPr>
              <a:latin typeface="Oswald"/>
              <a:ea typeface="Oswald"/>
              <a:cs typeface="Oswald"/>
              <a:sym typeface="Oswald"/>
            </a:endParaRPr>
          </a:p>
        </p:txBody>
      </p:sp>
      <p:sp>
        <p:nvSpPr>
          <p:cNvPr id="308" name="Google Shape;308;g259998e5d4b_0_202"/>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309" name="Google Shape;309;g259998e5d4b_0_202"/>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259998e5d4b_0_520"/>
          <p:cNvPicPr preferRelativeResize="0"/>
          <p:nvPr/>
        </p:nvPicPr>
        <p:blipFill rotWithShape="1">
          <a:blip r:embed="rId3">
            <a:alphaModFix/>
          </a:blip>
          <a:srcRect b="10501" l="34168" r="54152" t="51952"/>
          <a:stretch/>
        </p:blipFill>
        <p:spPr>
          <a:xfrm>
            <a:off x="800274" y="1875025"/>
            <a:ext cx="2000829" cy="3765660"/>
          </a:xfrm>
          <a:prstGeom prst="rect">
            <a:avLst/>
          </a:prstGeom>
          <a:noFill/>
          <a:ln>
            <a:noFill/>
          </a:ln>
        </p:spPr>
      </p:pic>
      <p:pic>
        <p:nvPicPr>
          <p:cNvPr id="315" name="Google Shape;315;g259998e5d4b_0_520"/>
          <p:cNvPicPr preferRelativeResize="0"/>
          <p:nvPr/>
        </p:nvPicPr>
        <p:blipFill rotWithShape="1">
          <a:blip r:embed="rId4">
            <a:alphaModFix/>
          </a:blip>
          <a:srcRect b="0" l="15706" r="12572" t="0"/>
          <a:stretch/>
        </p:blipFill>
        <p:spPr>
          <a:xfrm>
            <a:off x="2929452" y="1875025"/>
            <a:ext cx="2223425" cy="3765662"/>
          </a:xfrm>
          <a:prstGeom prst="rect">
            <a:avLst/>
          </a:prstGeom>
          <a:noFill/>
          <a:ln>
            <a:noFill/>
          </a:ln>
        </p:spPr>
      </p:pic>
      <p:grpSp>
        <p:nvGrpSpPr>
          <p:cNvPr id="316" name="Google Shape;316;g259998e5d4b_0_520"/>
          <p:cNvGrpSpPr/>
          <p:nvPr/>
        </p:nvGrpSpPr>
        <p:grpSpPr>
          <a:xfrm>
            <a:off x="5042095" y="1302300"/>
            <a:ext cx="6311605" cy="5075659"/>
            <a:chOff x="3195550" y="400175"/>
            <a:chExt cx="5671314" cy="4560750"/>
          </a:xfrm>
        </p:grpSpPr>
        <p:cxnSp>
          <p:nvCxnSpPr>
            <p:cNvPr id="317" name="Google Shape;317;g259998e5d4b_0_520"/>
            <p:cNvCxnSpPr/>
            <p:nvPr/>
          </p:nvCxnSpPr>
          <p:spPr>
            <a:xfrm>
              <a:off x="4023096" y="4537266"/>
              <a:ext cx="3936000" cy="0"/>
            </a:xfrm>
            <a:prstGeom prst="straightConnector1">
              <a:avLst/>
            </a:prstGeom>
            <a:noFill/>
            <a:ln cap="flat" cmpd="sng" w="28575">
              <a:solidFill>
                <a:srgbClr val="28CFBC"/>
              </a:solidFill>
              <a:prstDash val="solid"/>
              <a:round/>
              <a:headEnd len="med" w="med" type="none"/>
              <a:tailEnd len="med" w="med" type="none"/>
            </a:ln>
          </p:spPr>
        </p:cxnSp>
        <p:cxnSp>
          <p:nvCxnSpPr>
            <p:cNvPr id="318" name="Google Shape;318;g259998e5d4b_0_520"/>
            <p:cNvCxnSpPr/>
            <p:nvPr/>
          </p:nvCxnSpPr>
          <p:spPr>
            <a:xfrm rot="10800000">
              <a:off x="4122193" y="664756"/>
              <a:ext cx="0" cy="3979200"/>
            </a:xfrm>
            <a:prstGeom prst="straightConnector1">
              <a:avLst/>
            </a:prstGeom>
            <a:noFill/>
            <a:ln cap="flat" cmpd="sng" w="28575">
              <a:solidFill>
                <a:srgbClr val="28CFBC"/>
              </a:solidFill>
              <a:prstDash val="solid"/>
              <a:round/>
              <a:headEnd len="med" w="med" type="none"/>
              <a:tailEnd len="med" w="med" type="none"/>
            </a:ln>
          </p:spPr>
        </p:cxnSp>
        <p:sp>
          <p:nvSpPr>
            <p:cNvPr id="319" name="Google Shape;319;g259998e5d4b_0_520"/>
            <p:cNvSpPr/>
            <p:nvPr/>
          </p:nvSpPr>
          <p:spPr>
            <a:xfrm>
              <a:off x="412219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59998e5d4b_0_520"/>
            <p:cNvSpPr/>
            <p:nvPr/>
          </p:nvSpPr>
          <p:spPr>
            <a:xfrm>
              <a:off x="412219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59998e5d4b_0_520"/>
            <p:cNvSpPr/>
            <p:nvPr/>
          </p:nvSpPr>
          <p:spPr>
            <a:xfrm>
              <a:off x="412219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59998e5d4b_0_520"/>
            <p:cNvSpPr/>
            <p:nvPr/>
          </p:nvSpPr>
          <p:spPr>
            <a:xfrm>
              <a:off x="412219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59998e5d4b_0_520"/>
            <p:cNvSpPr/>
            <p:nvPr/>
          </p:nvSpPr>
          <p:spPr>
            <a:xfrm>
              <a:off x="412219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59998e5d4b_0_520"/>
            <p:cNvSpPr/>
            <p:nvPr/>
          </p:nvSpPr>
          <p:spPr>
            <a:xfrm>
              <a:off x="4862098"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59998e5d4b_0_520"/>
            <p:cNvSpPr/>
            <p:nvPr/>
          </p:nvSpPr>
          <p:spPr>
            <a:xfrm>
              <a:off x="4862098"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59998e5d4b_0_520"/>
            <p:cNvSpPr/>
            <p:nvPr/>
          </p:nvSpPr>
          <p:spPr>
            <a:xfrm>
              <a:off x="4862098"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59998e5d4b_0_520"/>
            <p:cNvSpPr/>
            <p:nvPr/>
          </p:nvSpPr>
          <p:spPr>
            <a:xfrm>
              <a:off x="4862098"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59998e5d4b_0_520"/>
            <p:cNvSpPr/>
            <p:nvPr/>
          </p:nvSpPr>
          <p:spPr>
            <a:xfrm>
              <a:off x="4862098"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59998e5d4b_0_520"/>
            <p:cNvSpPr/>
            <p:nvPr/>
          </p:nvSpPr>
          <p:spPr>
            <a:xfrm>
              <a:off x="5602003"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59998e5d4b_0_520"/>
            <p:cNvSpPr/>
            <p:nvPr/>
          </p:nvSpPr>
          <p:spPr>
            <a:xfrm>
              <a:off x="5602003"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59998e5d4b_0_520"/>
            <p:cNvSpPr/>
            <p:nvPr/>
          </p:nvSpPr>
          <p:spPr>
            <a:xfrm>
              <a:off x="5602003"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59998e5d4b_0_520"/>
            <p:cNvSpPr/>
            <p:nvPr/>
          </p:nvSpPr>
          <p:spPr>
            <a:xfrm>
              <a:off x="5602003"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59998e5d4b_0_520"/>
            <p:cNvSpPr/>
            <p:nvPr/>
          </p:nvSpPr>
          <p:spPr>
            <a:xfrm>
              <a:off x="5602003"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59998e5d4b_0_520"/>
            <p:cNvSpPr/>
            <p:nvPr/>
          </p:nvSpPr>
          <p:spPr>
            <a:xfrm>
              <a:off x="6341907"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59998e5d4b_0_520"/>
            <p:cNvSpPr/>
            <p:nvPr/>
          </p:nvSpPr>
          <p:spPr>
            <a:xfrm>
              <a:off x="6341907"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59998e5d4b_0_520"/>
            <p:cNvSpPr/>
            <p:nvPr/>
          </p:nvSpPr>
          <p:spPr>
            <a:xfrm>
              <a:off x="6341907"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59998e5d4b_0_520"/>
            <p:cNvSpPr/>
            <p:nvPr/>
          </p:nvSpPr>
          <p:spPr>
            <a:xfrm>
              <a:off x="6341907"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59998e5d4b_0_520"/>
            <p:cNvSpPr/>
            <p:nvPr/>
          </p:nvSpPr>
          <p:spPr>
            <a:xfrm>
              <a:off x="6341907"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59998e5d4b_0_520"/>
            <p:cNvSpPr/>
            <p:nvPr/>
          </p:nvSpPr>
          <p:spPr>
            <a:xfrm>
              <a:off x="7081812" y="379736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59998e5d4b_0_520"/>
            <p:cNvSpPr/>
            <p:nvPr/>
          </p:nvSpPr>
          <p:spPr>
            <a:xfrm>
              <a:off x="7081812" y="3057457"/>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59998e5d4b_0_520"/>
            <p:cNvSpPr/>
            <p:nvPr/>
          </p:nvSpPr>
          <p:spPr>
            <a:xfrm>
              <a:off x="7081812" y="2317552"/>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59998e5d4b_0_520"/>
            <p:cNvSpPr/>
            <p:nvPr/>
          </p:nvSpPr>
          <p:spPr>
            <a:xfrm>
              <a:off x="7081812" y="1577648"/>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59998e5d4b_0_520"/>
            <p:cNvSpPr/>
            <p:nvPr/>
          </p:nvSpPr>
          <p:spPr>
            <a:xfrm>
              <a:off x="7081812" y="837743"/>
              <a:ext cx="739800" cy="739800"/>
            </a:xfrm>
            <a:prstGeom prst="rect">
              <a:avLst/>
            </a:prstGeom>
            <a:noFill/>
            <a:ln cap="flat" cmpd="sng" w="9525">
              <a:solidFill>
                <a:srgbClr val="28CFB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59998e5d4b_0_520"/>
            <p:cNvSpPr/>
            <p:nvPr/>
          </p:nvSpPr>
          <p:spPr>
            <a:xfrm>
              <a:off x="4066335" y="50323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59998e5d4b_0_520"/>
            <p:cNvSpPr/>
            <p:nvPr/>
          </p:nvSpPr>
          <p:spPr>
            <a:xfrm rot="5400000">
              <a:off x="7984150" y="4456358"/>
              <a:ext cx="111600" cy="161700"/>
            </a:xfrm>
            <a:prstGeom prst="triangle">
              <a:avLst>
                <a:gd fmla="val 50000" name="adj"/>
              </a:avLst>
            </a:prstGeom>
            <a:solidFill>
              <a:srgbClr val="28C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59998e5d4b_0_520"/>
            <p:cNvSpPr txBox="1"/>
            <p:nvPr/>
          </p:nvSpPr>
          <p:spPr>
            <a:xfrm>
              <a:off x="4682250"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347" name="Google Shape;347;g259998e5d4b_0_520"/>
            <p:cNvSpPr txBox="1"/>
            <p:nvPr/>
          </p:nvSpPr>
          <p:spPr>
            <a:xfrm>
              <a:off x="539972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348" name="Google Shape;348;g259998e5d4b_0_520"/>
            <p:cNvSpPr txBox="1"/>
            <p:nvPr/>
          </p:nvSpPr>
          <p:spPr>
            <a:xfrm>
              <a:off x="6148966"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349" name="Google Shape;349;g259998e5d4b_0_520"/>
            <p:cNvSpPr txBox="1"/>
            <p:nvPr/>
          </p:nvSpPr>
          <p:spPr>
            <a:xfrm>
              <a:off x="6898205"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350" name="Google Shape;350;g259998e5d4b_0_520"/>
            <p:cNvSpPr txBox="1"/>
            <p:nvPr/>
          </p:nvSpPr>
          <p:spPr>
            <a:xfrm>
              <a:off x="7615682" y="459312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351" name="Google Shape;351;g259998e5d4b_0_520"/>
            <p:cNvSpPr txBox="1"/>
            <p:nvPr/>
          </p:nvSpPr>
          <p:spPr>
            <a:xfrm>
              <a:off x="3691752" y="3606760"/>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1</a:t>
              </a:r>
              <a:endParaRPr sz="1200">
                <a:latin typeface="Century Gothic"/>
                <a:ea typeface="Century Gothic"/>
                <a:cs typeface="Century Gothic"/>
                <a:sym typeface="Century Gothic"/>
              </a:endParaRPr>
            </a:p>
          </p:txBody>
        </p:sp>
        <p:sp>
          <p:nvSpPr>
            <p:cNvPr id="352" name="Google Shape;352;g259998e5d4b_0_520"/>
            <p:cNvSpPr txBox="1"/>
            <p:nvPr/>
          </p:nvSpPr>
          <p:spPr>
            <a:xfrm>
              <a:off x="3691752" y="2876489"/>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2</a:t>
              </a:r>
              <a:endParaRPr sz="1200">
                <a:latin typeface="Century Gothic"/>
                <a:ea typeface="Century Gothic"/>
                <a:cs typeface="Century Gothic"/>
                <a:sym typeface="Century Gothic"/>
              </a:endParaRPr>
            </a:p>
          </p:txBody>
        </p:sp>
        <p:sp>
          <p:nvSpPr>
            <p:cNvPr id="353" name="Google Shape;353;g259998e5d4b_0_520"/>
            <p:cNvSpPr txBox="1"/>
            <p:nvPr/>
          </p:nvSpPr>
          <p:spPr>
            <a:xfrm>
              <a:off x="3691752" y="2146217"/>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3</a:t>
              </a:r>
              <a:endParaRPr sz="1200">
                <a:latin typeface="Century Gothic"/>
                <a:ea typeface="Century Gothic"/>
                <a:cs typeface="Century Gothic"/>
                <a:sym typeface="Century Gothic"/>
              </a:endParaRPr>
            </a:p>
          </p:txBody>
        </p:sp>
        <p:sp>
          <p:nvSpPr>
            <p:cNvPr id="354" name="Google Shape;354;g259998e5d4b_0_520"/>
            <p:cNvSpPr txBox="1"/>
            <p:nvPr/>
          </p:nvSpPr>
          <p:spPr>
            <a:xfrm>
              <a:off x="3691752" y="1415946"/>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4</a:t>
              </a:r>
              <a:endParaRPr sz="1200">
                <a:latin typeface="Century Gothic"/>
                <a:ea typeface="Century Gothic"/>
                <a:cs typeface="Century Gothic"/>
                <a:sym typeface="Century Gothic"/>
              </a:endParaRPr>
            </a:p>
          </p:txBody>
        </p:sp>
        <p:sp>
          <p:nvSpPr>
            <p:cNvPr id="355" name="Google Shape;355;g259998e5d4b_0_520"/>
            <p:cNvSpPr txBox="1"/>
            <p:nvPr/>
          </p:nvSpPr>
          <p:spPr>
            <a:xfrm>
              <a:off x="3691752" y="685675"/>
              <a:ext cx="374700" cy="33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1200">
                  <a:latin typeface="Century Gothic"/>
                  <a:ea typeface="Century Gothic"/>
                  <a:cs typeface="Century Gothic"/>
                  <a:sym typeface="Century Gothic"/>
                </a:rPr>
                <a:t>5</a:t>
              </a:r>
              <a:endParaRPr sz="1200">
                <a:latin typeface="Century Gothic"/>
                <a:ea typeface="Century Gothic"/>
                <a:cs typeface="Century Gothic"/>
                <a:sym typeface="Century Gothic"/>
              </a:endParaRPr>
            </a:p>
          </p:txBody>
        </p:sp>
        <p:sp>
          <p:nvSpPr>
            <p:cNvPr id="356" name="Google Shape;356;g259998e5d4b_0_520"/>
            <p:cNvSpPr txBox="1"/>
            <p:nvPr/>
          </p:nvSpPr>
          <p:spPr>
            <a:xfrm>
              <a:off x="3691528" y="400175"/>
              <a:ext cx="374700" cy="36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ES" sz="1200">
                  <a:latin typeface="Century Gothic"/>
                  <a:ea typeface="Century Gothic"/>
                  <a:cs typeface="Century Gothic"/>
                  <a:sym typeface="Century Gothic"/>
                </a:rPr>
                <a:t>C</a:t>
              </a:r>
              <a:endParaRPr b="1" sz="1200">
                <a:latin typeface="Century Gothic"/>
                <a:ea typeface="Century Gothic"/>
                <a:cs typeface="Century Gothic"/>
                <a:sym typeface="Century Gothic"/>
              </a:endParaRPr>
            </a:p>
          </p:txBody>
        </p:sp>
        <p:sp>
          <p:nvSpPr>
            <p:cNvPr id="357" name="Google Shape;357;g259998e5d4b_0_520"/>
            <p:cNvSpPr txBox="1"/>
            <p:nvPr/>
          </p:nvSpPr>
          <p:spPr>
            <a:xfrm>
              <a:off x="7990264" y="4593125"/>
              <a:ext cx="876600" cy="36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s-ES" sz="1200">
                  <a:latin typeface="Century Gothic"/>
                  <a:ea typeface="Century Gothic"/>
                  <a:cs typeface="Century Gothic"/>
                  <a:sym typeface="Century Gothic"/>
                </a:rPr>
                <a:t>bLOD</a:t>
              </a:r>
              <a:endParaRPr sz="1200">
                <a:latin typeface="Century Gothic"/>
                <a:ea typeface="Century Gothic"/>
                <a:cs typeface="Century Gothic"/>
                <a:sym typeface="Century Gothic"/>
              </a:endParaRPr>
            </a:p>
          </p:txBody>
        </p:sp>
        <p:sp>
          <p:nvSpPr>
            <p:cNvPr id="358" name="Google Shape;358;g259998e5d4b_0_520"/>
            <p:cNvSpPr txBox="1"/>
            <p:nvPr/>
          </p:nvSpPr>
          <p:spPr>
            <a:xfrm>
              <a:off x="3195550" y="4376404"/>
              <a:ext cx="876600" cy="403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Low quality of source</a:t>
              </a:r>
              <a:endParaRPr i="1" sz="1000">
                <a:latin typeface="Century Gothic"/>
                <a:ea typeface="Century Gothic"/>
                <a:cs typeface="Century Gothic"/>
                <a:sym typeface="Century Gothic"/>
              </a:endParaRPr>
            </a:p>
          </p:txBody>
        </p:sp>
        <p:sp>
          <p:nvSpPr>
            <p:cNvPr id="359" name="Google Shape;359;g259998e5d4b_0_520"/>
            <p:cNvSpPr txBox="1"/>
            <p:nvPr/>
          </p:nvSpPr>
          <p:spPr>
            <a:xfrm>
              <a:off x="7821700" y="642950"/>
              <a:ext cx="8766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i="1" lang="es-ES" sz="1000">
                  <a:latin typeface="Century Gothic"/>
                  <a:ea typeface="Century Gothic"/>
                  <a:cs typeface="Century Gothic"/>
                  <a:sym typeface="Century Gothic"/>
                </a:rPr>
                <a:t>High quality of source</a:t>
              </a:r>
              <a:endParaRPr i="1" sz="1000">
                <a:latin typeface="Century Gothic"/>
                <a:ea typeface="Century Gothic"/>
                <a:cs typeface="Century Gothic"/>
                <a:sym typeface="Century Gothic"/>
              </a:endParaRPr>
            </a:p>
          </p:txBody>
        </p:sp>
      </p:grpSp>
      <p:sp>
        <p:nvSpPr>
          <p:cNvPr id="360" name="Google Shape;360;g259998e5d4b_0_520"/>
          <p:cNvSpPr txBox="1"/>
          <p:nvPr/>
        </p:nvSpPr>
        <p:spPr>
          <a:xfrm>
            <a:off x="838200" y="365125"/>
            <a:ext cx="80103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entury Gothic"/>
              <a:buNone/>
            </a:pPr>
            <a:r>
              <a:rPr lang="es-ES" sz="4400">
                <a:solidFill>
                  <a:schemeClr val="dk1"/>
                </a:solidFill>
                <a:latin typeface="Century Gothic"/>
                <a:ea typeface="Century Gothic"/>
                <a:cs typeface="Century Gothic"/>
                <a:sym typeface="Century Gothic"/>
              </a:rPr>
              <a:t>Exemplary source evaluation </a:t>
            </a:r>
            <a:r>
              <a:rPr b="1" lang="es-ES" sz="4400">
                <a:solidFill>
                  <a:schemeClr val="dk1"/>
                </a:solidFill>
                <a:latin typeface="Century Gothic"/>
                <a:ea typeface="Century Gothic"/>
                <a:cs typeface="Century Gothic"/>
                <a:sym typeface="Century Gothic"/>
              </a:rPr>
              <a:t>Aaron hakodesh</a:t>
            </a:r>
            <a:endParaRPr b="1" i="0" sz="4400" u="none" cap="none" strike="noStrike">
              <a:solidFill>
                <a:schemeClr val="dk1"/>
              </a:solidFill>
              <a:latin typeface="Century Gothic"/>
              <a:ea typeface="Century Gothic"/>
              <a:cs typeface="Century Gothic"/>
              <a:sym typeface="Century Gothic"/>
            </a:endParaRPr>
          </a:p>
        </p:txBody>
      </p:sp>
      <p:sp>
        <p:nvSpPr>
          <p:cNvPr id="361" name="Google Shape;361;g259998e5d4b_0_520"/>
          <p:cNvSpPr/>
          <p:nvPr/>
        </p:nvSpPr>
        <p:spPr>
          <a:xfrm>
            <a:off x="800286" y="619709"/>
            <a:ext cx="75900" cy="816300"/>
          </a:xfrm>
          <a:prstGeom prst="rect">
            <a:avLst/>
          </a:prstGeom>
          <a:solidFill>
            <a:srgbClr val="28CF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2" name="Google Shape;362;g259998e5d4b_0_520"/>
          <p:cNvSpPr/>
          <p:nvPr/>
        </p:nvSpPr>
        <p:spPr>
          <a:xfrm>
            <a:off x="9139030" y="1548830"/>
            <a:ext cx="445500" cy="445500"/>
          </a:xfrm>
          <a:prstGeom prst="ellipse">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363" name="Google Shape;363;g259998e5d4b_0_520"/>
          <p:cNvSpPr/>
          <p:nvPr/>
        </p:nvSpPr>
        <p:spPr>
          <a:xfrm>
            <a:off x="8314819" y="242687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sp>
        <p:nvSpPr>
          <p:cNvPr id="364" name="Google Shape;364;g259998e5d4b_0_520"/>
          <p:cNvSpPr/>
          <p:nvPr/>
        </p:nvSpPr>
        <p:spPr>
          <a:xfrm>
            <a:off x="800269" y="519517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A</a:t>
            </a:r>
            <a:endParaRPr>
              <a:latin typeface="Oswald"/>
              <a:ea typeface="Oswald"/>
              <a:cs typeface="Oswald"/>
              <a:sym typeface="Oswald"/>
            </a:endParaRPr>
          </a:p>
        </p:txBody>
      </p:sp>
      <p:sp>
        <p:nvSpPr>
          <p:cNvPr id="365" name="Google Shape;365;g259998e5d4b_0_520"/>
          <p:cNvSpPr/>
          <p:nvPr/>
        </p:nvSpPr>
        <p:spPr>
          <a:xfrm>
            <a:off x="2929444" y="5195171"/>
            <a:ext cx="445500" cy="4455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a:latin typeface="Oswald"/>
                <a:ea typeface="Oswald"/>
                <a:cs typeface="Oswald"/>
                <a:sym typeface="Oswald"/>
              </a:rPr>
              <a:t>B</a:t>
            </a:r>
            <a:endParaRPr>
              <a:latin typeface="Oswald"/>
              <a:ea typeface="Oswald"/>
              <a:cs typeface="Oswald"/>
              <a:sym typeface="Oswald"/>
            </a:endParaRPr>
          </a:p>
        </p:txBody>
      </p:sp>
      <p:sp>
        <p:nvSpPr>
          <p:cNvPr id="366" name="Google Shape;366;g259998e5d4b_0_520"/>
          <p:cNvSpPr txBox="1"/>
          <p:nvPr>
            <p:ph idx="1" type="body"/>
          </p:nvPr>
        </p:nvSpPr>
        <p:spPr>
          <a:xfrm>
            <a:off x="6119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r">
              <a:lnSpc>
                <a:spcPct val="70000"/>
              </a:lnSpc>
              <a:spcBef>
                <a:spcPts val="0"/>
              </a:spcBef>
              <a:spcAft>
                <a:spcPts val="0"/>
              </a:spcAft>
              <a:buClr>
                <a:schemeClr val="lt1"/>
              </a:buClr>
              <a:buSzPts val="2800"/>
              <a:buNone/>
            </a:pPr>
            <a:r>
              <a:rPr b="1" lang="es-ES" sz="1200">
                <a:latin typeface="Century Gothic"/>
                <a:ea typeface="Century Gothic"/>
                <a:cs typeface="Century Gothic"/>
                <a:sym typeface="Century Gothic"/>
              </a:rPr>
              <a:t>Lodz University of Technology</a:t>
            </a:r>
            <a:r>
              <a:rPr lang="es-ES" sz="1200">
                <a:latin typeface="Century Gothic"/>
                <a:ea typeface="Century Gothic"/>
                <a:cs typeface="Century Gothic"/>
                <a:sym typeface="Century Gothic"/>
              </a:rPr>
              <a:t> Miłosz Kazuła, Michał Majchrzak 2023</a:t>
            </a:r>
            <a:endParaRPr sz="1200">
              <a:latin typeface="Century Gothic"/>
              <a:ea typeface="Century Gothic"/>
              <a:cs typeface="Century Gothic"/>
              <a:sym typeface="Century Gothic"/>
            </a:endParaRPr>
          </a:p>
        </p:txBody>
      </p:sp>
      <p:sp>
        <p:nvSpPr>
          <p:cNvPr id="367" name="Google Shape;367;g259998e5d4b_0_520"/>
          <p:cNvSpPr txBox="1"/>
          <p:nvPr>
            <p:ph idx="1" type="body"/>
          </p:nvPr>
        </p:nvSpPr>
        <p:spPr>
          <a:xfrm>
            <a:off x="800275" y="6397275"/>
            <a:ext cx="5881500" cy="3177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Clr>
                <a:schemeClr val="lt1"/>
              </a:buClr>
              <a:buSzPts val="2800"/>
              <a:buNone/>
            </a:pPr>
            <a:r>
              <a:rPr b="1" lang="es-ES" sz="1200">
                <a:solidFill>
                  <a:srgbClr val="28CFBC"/>
                </a:solidFill>
                <a:latin typeface="Century Gothic"/>
                <a:ea typeface="Century Gothic"/>
                <a:cs typeface="Century Gothic"/>
                <a:sym typeface="Century Gothic"/>
              </a:rPr>
              <a:t>Uncertainty in 3D reconstruction -</a:t>
            </a:r>
            <a:r>
              <a:rPr lang="es-ES" sz="1200">
                <a:solidFill>
                  <a:srgbClr val="28CFBC"/>
                </a:solidFill>
                <a:latin typeface="Century Gothic"/>
                <a:ea typeface="Century Gothic"/>
                <a:cs typeface="Century Gothic"/>
                <a:sym typeface="Century Gothic"/>
              </a:rPr>
              <a:t> Synagogue in Pilica</a:t>
            </a:r>
            <a:endParaRPr sz="1200">
              <a:solidFill>
                <a:srgbClr val="28CFBC"/>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l'Office">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2022-12-19T16:31:42Z</dcterms:created>
  <dc:creator>Raquel Garcia</dc:creator>
</cp:coreProperties>
</file>