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3" r:id="rId7"/>
    <p:sldId id="264" r:id="rId8"/>
    <p:sldId id="265" r:id="rId9"/>
    <p:sldId id="267" r:id="rId10"/>
    <p:sldId id="262" r:id="rId11"/>
    <p:sldId id="268" r:id="rId12"/>
    <p:sldId id="269" r:id="rId13"/>
    <p:sldId id="259" r:id="rId1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1D5"/>
    <a:srgbClr val="B88BA2"/>
    <a:srgbClr val="B88BA3"/>
    <a:srgbClr val="8C9FB6"/>
    <a:srgbClr val="63885C"/>
    <a:srgbClr val="86B777"/>
    <a:srgbClr val="CD897D"/>
    <a:srgbClr val="AD7165"/>
    <a:srgbClr val="666EAE"/>
    <a:srgbClr val="B59EC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5669" autoAdjust="0"/>
  </p:normalViewPr>
  <p:slideViewPr>
    <p:cSldViewPr snapToGrid="0">
      <p:cViewPr>
        <p:scale>
          <a:sx n="110" d="100"/>
          <a:sy n="110" d="100"/>
        </p:scale>
        <p:origin x="3804" y="-16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206FCAC-0555-2B26-CB0F-FB242970039F}"/>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E6B51850-5DD8-086F-745B-3E21C9B405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CF424086-BBF3-25FB-5F5D-7D2A19FE2144}"/>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5" name="Symbol zastępczy stopki 4">
            <a:extLst>
              <a:ext uri="{FF2B5EF4-FFF2-40B4-BE49-F238E27FC236}">
                <a16:creationId xmlns:a16="http://schemas.microsoft.com/office/drawing/2014/main" xmlns="" id="{65D2A4A2-9C3F-067E-706A-405776FD35E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194E4424-9B70-4DE0-209C-AEDF6DF04869}"/>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2390838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E78512D-2BB6-6CF8-2DD6-2A67DF34A327}"/>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E9015E73-21EB-81FB-CDE8-78F5B12078C5}"/>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B510D474-0264-9894-673D-04CCB9B68D78}"/>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5" name="Symbol zastępczy stopki 4">
            <a:extLst>
              <a:ext uri="{FF2B5EF4-FFF2-40B4-BE49-F238E27FC236}">
                <a16:creationId xmlns:a16="http://schemas.microsoft.com/office/drawing/2014/main" xmlns="" id="{C41B3E5C-AC99-F022-AFB0-BD9B2F0D08E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30E4ECE2-C134-C8B1-728A-4E3B3AF1992A}"/>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325484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074924DF-DC81-080E-1517-CA9273EC15D7}"/>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A942FAFA-3551-CB13-710A-7F8353FDAC3B}"/>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90FC04E-4668-1F01-596C-41FA669887A2}"/>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5" name="Symbol zastępczy stopki 4">
            <a:extLst>
              <a:ext uri="{FF2B5EF4-FFF2-40B4-BE49-F238E27FC236}">
                <a16:creationId xmlns:a16="http://schemas.microsoft.com/office/drawing/2014/main" xmlns="" id="{6598144F-1EAC-27B4-7F19-A352DC99AC6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A41A4F92-C958-E3DF-E2B0-F7D2833C7126}"/>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212892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7E4EDD4-16CE-AC08-125C-FC19564FAA6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E1A275A0-58A8-0326-9709-9CCF8F7F50E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4E89DFE4-5394-66D6-58A8-40D14E2D736B}"/>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5" name="Symbol zastępczy stopki 4">
            <a:extLst>
              <a:ext uri="{FF2B5EF4-FFF2-40B4-BE49-F238E27FC236}">
                <a16:creationId xmlns:a16="http://schemas.microsoft.com/office/drawing/2014/main" xmlns="" id="{34547D0B-4A58-D6D1-4692-A4AE2DF9B41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5D3216FF-8806-2784-BE62-0F8B87DF3C70}"/>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265880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48CFA24-1BF6-ECE7-0C10-D765E78D3516}"/>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BCF78299-A1E7-5636-A5BC-E6E5A58BE4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672F9AEF-07B0-1B2C-1BDE-40E7D02BE0BA}"/>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5" name="Symbol zastępczy stopki 4">
            <a:extLst>
              <a:ext uri="{FF2B5EF4-FFF2-40B4-BE49-F238E27FC236}">
                <a16:creationId xmlns:a16="http://schemas.microsoft.com/office/drawing/2014/main" xmlns="" id="{CDEFB3D3-A8B8-BC3D-1E3B-97F71E79E90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CCF88ED9-EDFA-1D59-6FEA-63FA1092E033}"/>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3722595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2C94536-34AC-156B-E745-B40F6BB7498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CBB27D96-BF46-87BE-1C6B-6A3A09D2DECC}"/>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EC788D64-7A3E-5618-102C-458271006EB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2B4748EF-0248-0BD3-F1C2-5704AA5372B2}"/>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6" name="Symbol zastępczy stopki 5">
            <a:extLst>
              <a:ext uri="{FF2B5EF4-FFF2-40B4-BE49-F238E27FC236}">
                <a16:creationId xmlns:a16="http://schemas.microsoft.com/office/drawing/2014/main" xmlns="" id="{34A59878-EAF7-E50B-4AFD-13D5D36BC48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B6FCDBB0-A784-06A7-26AC-D76BCBF92F59}"/>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273287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5B432CF-F904-1B5E-1D03-42E111209046}"/>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48D7804A-08A3-1A54-C55B-BBEF2F048D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19E383C2-5377-0DB1-1D0F-789640BED327}"/>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DEC9B646-EB6D-AE7B-A190-C05F63A634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E58BBCE1-3EA7-E66D-69D5-3F2F6F7DBDB4}"/>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8B2CC4CC-7FAF-1C07-6D59-6A17D8EF3290}"/>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8" name="Symbol zastępczy stopki 7">
            <a:extLst>
              <a:ext uri="{FF2B5EF4-FFF2-40B4-BE49-F238E27FC236}">
                <a16:creationId xmlns:a16="http://schemas.microsoft.com/office/drawing/2014/main" xmlns="" id="{5077E9D0-C885-D6BA-574E-9D43DFA9EEB0}"/>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xmlns="" id="{425923DD-B8F0-2EDB-8BDD-B98FC3105343}"/>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111746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032C052-392A-7039-D367-957979F25826}"/>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1103B2E7-036B-C1F1-4DD6-FFC5543CD3A1}"/>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4" name="Symbol zastępczy stopki 3">
            <a:extLst>
              <a:ext uri="{FF2B5EF4-FFF2-40B4-BE49-F238E27FC236}">
                <a16:creationId xmlns:a16="http://schemas.microsoft.com/office/drawing/2014/main" xmlns="" id="{21C47677-6858-F944-0CA8-3E3B6F79498B}"/>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xmlns="" id="{85C6118B-F84D-8185-72E0-631B16311C86}"/>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730253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77D27FFB-1D83-5D81-DBB7-C0E995CE5866}"/>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3" name="Symbol zastępczy stopki 2">
            <a:extLst>
              <a:ext uri="{FF2B5EF4-FFF2-40B4-BE49-F238E27FC236}">
                <a16:creationId xmlns:a16="http://schemas.microsoft.com/office/drawing/2014/main" xmlns="" id="{FEE27BDE-35B7-29DB-2EB0-3CFFA398E227}"/>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xmlns="" id="{2E48F5CC-6462-CCF1-EBDE-0E11975020A7}"/>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2316946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A5BE9EA-7AEE-3194-6514-4A92DB1C01C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52E2574D-6BC1-1D7E-5DBA-9FC1AD7965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B80B9D2E-1CE9-CF62-B73A-3155EBA5C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F4A1D3FD-C92E-57EE-B8C7-B56ACF1D4CAC}"/>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6" name="Symbol zastępczy stopki 5">
            <a:extLst>
              <a:ext uri="{FF2B5EF4-FFF2-40B4-BE49-F238E27FC236}">
                <a16:creationId xmlns:a16="http://schemas.microsoft.com/office/drawing/2014/main" xmlns="" id="{FFBB1299-5D1F-6AD4-49AD-65C9F4D07DA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223D2D03-222F-973A-0228-9F7702F6EDDA}"/>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272748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D9D36FE-7D29-D9A1-253B-86E835E7F9BC}"/>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0B1EF0E8-B83C-5470-1658-7A3C2EDA86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634CF674-ED82-3B35-06BF-26471B231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A1957AC7-9067-C8C9-39A7-EAA27671F285}"/>
              </a:ext>
            </a:extLst>
          </p:cNvPr>
          <p:cNvSpPr>
            <a:spLocks noGrp="1"/>
          </p:cNvSpPr>
          <p:nvPr>
            <p:ph type="dt" sz="half" idx="10"/>
          </p:nvPr>
        </p:nvSpPr>
        <p:spPr/>
        <p:txBody>
          <a:bodyPr/>
          <a:lstStyle/>
          <a:p>
            <a:fld id="{DEE80EA7-A251-427A-A144-E30B8936E60F}" type="datetimeFigureOut">
              <a:rPr lang="pl-PL" smtClean="0"/>
              <a:pPr/>
              <a:t>14.08.2023</a:t>
            </a:fld>
            <a:endParaRPr lang="pl-PL"/>
          </a:p>
        </p:txBody>
      </p:sp>
      <p:sp>
        <p:nvSpPr>
          <p:cNvPr id="6" name="Symbol zastępczy stopki 5">
            <a:extLst>
              <a:ext uri="{FF2B5EF4-FFF2-40B4-BE49-F238E27FC236}">
                <a16:creationId xmlns:a16="http://schemas.microsoft.com/office/drawing/2014/main" xmlns="" id="{131A978D-93E1-5626-71EC-2FE109B1886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4B100C0A-FF14-421A-57C7-784BC0724A7C}"/>
              </a:ext>
            </a:extLst>
          </p:cNvPr>
          <p:cNvSpPr>
            <a:spLocks noGrp="1"/>
          </p:cNvSpPr>
          <p:nvPr>
            <p:ph type="sldNum" sz="quarter" idx="12"/>
          </p:nvPr>
        </p:nvSpPr>
        <p:spPr/>
        <p:txBody>
          <a:body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2230900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C76AC528-D03B-6275-D8AA-1B041E6D7D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013804CA-B0A4-9051-DEB9-0431D3BAB3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D54F32F4-B695-02BA-3B4C-B86D9CD2B2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80EA7-A251-427A-A144-E30B8936E60F}" type="datetimeFigureOut">
              <a:rPr lang="pl-PL" smtClean="0"/>
              <a:pPr/>
              <a:t>14.08.2023</a:t>
            </a:fld>
            <a:endParaRPr lang="pl-PL"/>
          </a:p>
        </p:txBody>
      </p:sp>
      <p:sp>
        <p:nvSpPr>
          <p:cNvPr id="5" name="Symbol zastępczy stopki 4">
            <a:extLst>
              <a:ext uri="{FF2B5EF4-FFF2-40B4-BE49-F238E27FC236}">
                <a16:creationId xmlns:a16="http://schemas.microsoft.com/office/drawing/2014/main" xmlns="" id="{5AFBA87B-02F4-49A5-F40A-E7C6152CE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xmlns="" id="{5A52443C-DB92-D109-D349-4B623525A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B3B9D-5A63-4AD7-B79C-E08C8E9851FA}" type="slidenum">
              <a:rPr lang="pl-PL" smtClean="0"/>
              <a:pPr/>
              <a:t>‹#›</a:t>
            </a:fld>
            <a:endParaRPr lang="pl-PL"/>
          </a:p>
        </p:txBody>
      </p:sp>
    </p:spTree>
    <p:extLst>
      <p:ext uri="{BB962C8B-B14F-4D97-AF65-F5344CB8AC3E}">
        <p14:creationId xmlns:p14="http://schemas.microsoft.com/office/powerpoint/2010/main" xmlns="" val="38351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hyperlink" Target="https://www.jewishgen.org/yizkor/Mogielnica/Mogielnica.html" TargetMode="External"/><Relationship Id="rId3" Type="http://schemas.openxmlformats.org/officeDocument/2006/relationships/hyperlink" Target="http://www.kosciolydrewniane.pl/pages/drewniane/stare/40644.html" TargetMode="External"/><Relationship Id="rId7" Type="http://schemas.openxmlformats.org/officeDocument/2006/relationships/hyperlink" Target="https://web.archive.org/web/20120705002205/http:/www.jewishinstitute.org.pl/pl/gminy/miasto/374.html" TargetMode="External"/><Relationship Id="rId2" Type="http://schemas.openxmlformats.org/officeDocument/2006/relationships/hyperlink" Target="http://cmentarze-zydowskie.pl/mogielnica021.htm" TargetMode="External"/><Relationship Id="rId1" Type="http://schemas.openxmlformats.org/officeDocument/2006/relationships/slideLayout" Target="../slideLayouts/slideLayout7.xml"/><Relationship Id="rId6" Type="http://schemas.openxmlformats.org/officeDocument/2006/relationships/hyperlink" Target="https://sztetl.org.pl/pl/miejscowosci/m/1241-mogielnica/112-synagogi-domy-modlitwy-mykwy/87150-synagoga-w-mogielnicy" TargetMode="External"/><Relationship Id="rId11" Type="http://schemas.openxmlformats.org/officeDocument/2006/relationships/hyperlink" Target="https://bloodandfrogs.com/wp-content/uploads/encyclopedia/poland/kirkuty/mogielnica.htm" TargetMode="External"/><Relationship Id="rId5" Type="http://schemas.openxmlformats.org/officeDocument/2006/relationships/hyperlink" Target="https://fet.uwe.ac.uk/conweb/house_ages/elements/section5.htm" TargetMode="External"/><Relationship Id="rId10" Type="http://schemas.openxmlformats.org/officeDocument/2006/relationships/hyperlink" Target="https://cja.huji.ac.il/browser.php?mode=set&amp;id=22159" TargetMode="External"/><Relationship Id="rId4" Type="http://schemas.openxmlformats.org/officeDocument/2006/relationships/hyperlink" Target="https://bc.radom.pl/dlibra/publication/2396/edition/2314#info" TargetMode="External"/><Relationship Id="rId9" Type="http://schemas.openxmlformats.org/officeDocument/2006/relationships/hyperlink" Target="http://www.bfcollection.net/cities/poland/mogielnica/mogielnica.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xmlns=""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41929869-4897-99C0-7072-04A2EE1BFFA4}"/>
              </a:ext>
            </a:extLst>
          </p:cNvPr>
          <p:cNvSpPr>
            <a:spLocks noGrp="1"/>
          </p:cNvSpPr>
          <p:nvPr>
            <p:ph type="ctrTitle"/>
          </p:nvPr>
        </p:nvSpPr>
        <p:spPr>
          <a:xfrm>
            <a:off x="1113810" y="2869974"/>
            <a:ext cx="4036334" cy="2387600"/>
          </a:xfrm>
        </p:spPr>
        <p:txBody>
          <a:bodyPr anchor="t">
            <a:normAutofit fontScale="90000"/>
          </a:bodyPr>
          <a:lstStyle/>
          <a:p>
            <a:pPr algn="l"/>
            <a:r>
              <a:rPr lang="pl-PL" sz="5400" dirty="0">
                <a:latin typeface="Bahnschrift SemiLight" panose="020B0502040204020203" pitchFamily="34" charset="0"/>
              </a:rPr>
              <a:t>The </a:t>
            </a:r>
            <a:r>
              <a:rPr lang="pl-PL" sz="5400" dirty="0" err="1">
                <a:latin typeface="Bahnschrift SemiLight" panose="020B0502040204020203" pitchFamily="34" charset="0"/>
              </a:rPr>
              <a:t>Synagogue</a:t>
            </a:r>
            <a:r>
              <a:rPr lang="pl-PL" sz="5400" dirty="0">
                <a:latin typeface="Bahnschrift SemiLight" panose="020B0502040204020203" pitchFamily="34" charset="0"/>
              </a:rPr>
              <a:t> in Mogielnica</a:t>
            </a:r>
          </a:p>
        </p:txBody>
      </p:sp>
      <p:grpSp>
        <p:nvGrpSpPr>
          <p:cNvPr id="49" name="Group 48">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2984992"/>
            <a:ext cx="731521" cy="673460"/>
            <a:chOff x="3940602" y="308034"/>
            <a:chExt cx="2116791" cy="3428999"/>
          </a:xfrm>
          <a:solidFill>
            <a:schemeClr val="accent4"/>
          </a:solidFill>
        </p:grpSpPr>
        <p:sp>
          <p:nvSpPr>
            <p:cNvPr id="50" name="Rectangle 49">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Obraz 16" descr="Obraz zawierający budynek, na wolnym powietrzu, niebo, drzewo&#10;&#10;Opis wygenerowany automatycznie">
            <a:extLst>
              <a:ext uri="{FF2B5EF4-FFF2-40B4-BE49-F238E27FC236}">
                <a16:creationId xmlns:a16="http://schemas.microsoft.com/office/drawing/2014/main" xmlns="" id="{DE4F4865-62C5-A202-19E2-FA2A5638FA1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68099" y="1867873"/>
            <a:ext cx="5279693" cy="3121618"/>
          </a:xfrm>
          <a:prstGeom prst="rect">
            <a:avLst/>
          </a:prstGeom>
        </p:spPr>
      </p:pic>
      <p:sp>
        <p:nvSpPr>
          <p:cNvPr id="19" name="Tytuł 1">
            <a:extLst>
              <a:ext uri="{FF2B5EF4-FFF2-40B4-BE49-F238E27FC236}">
                <a16:creationId xmlns:a16="http://schemas.microsoft.com/office/drawing/2014/main" xmlns="" id="{36A88DA3-216C-59DC-FC48-352C6C228019}"/>
              </a:ext>
            </a:extLst>
          </p:cNvPr>
          <p:cNvSpPr txBox="1">
            <a:spLocks/>
          </p:cNvSpPr>
          <p:nvPr/>
        </p:nvSpPr>
        <p:spPr>
          <a:xfrm>
            <a:off x="5737166" y="4989490"/>
            <a:ext cx="5610626" cy="82158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800" b="0" i="1" dirty="0">
                <a:solidFill>
                  <a:srgbClr val="000000"/>
                </a:solidFill>
                <a:effectLst/>
                <a:latin typeface="Bahnschrift SemiLight" panose="020B0502040204020203" pitchFamily="34" charset="0"/>
              </a:rPr>
              <a:t>Source: Collection of the Institute of Art of the Polish Academy of Sciences, Warsaw, file number 159669 </a:t>
            </a:r>
            <a:endParaRPr lang="pl-PL" sz="800" b="0" i="1" dirty="0">
              <a:solidFill>
                <a:srgbClr val="000000"/>
              </a:solidFill>
              <a:effectLst/>
              <a:latin typeface="Bahnschrift SemiLight" panose="020B0502040204020203" pitchFamily="34" charset="0"/>
            </a:endParaRPr>
          </a:p>
          <a:p>
            <a:pPr algn="r"/>
            <a:r>
              <a:rPr lang="en-US" sz="800" b="0" i="1" dirty="0">
                <a:solidFill>
                  <a:srgbClr val="000000"/>
                </a:solidFill>
                <a:effectLst/>
                <a:latin typeface="Bahnschrift SemiLight" panose="020B0502040204020203" pitchFamily="34" charset="0"/>
              </a:rPr>
              <a:t>Title: Synagogue in </a:t>
            </a:r>
            <a:r>
              <a:rPr lang="en-US" sz="800" b="0" i="1" dirty="0" err="1">
                <a:solidFill>
                  <a:srgbClr val="000000"/>
                </a:solidFill>
                <a:effectLst/>
                <a:latin typeface="Bahnschrift SemiLight" panose="020B0502040204020203" pitchFamily="34" charset="0"/>
              </a:rPr>
              <a:t>Mogielnica</a:t>
            </a:r>
            <a:r>
              <a:rPr lang="en-US" sz="800" b="0" i="1" dirty="0">
                <a:solidFill>
                  <a:srgbClr val="000000"/>
                </a:solidFill>
                <a:effectLst/>
                <a:latin typeface="Bahnschrift SemiLight" panose="020B0502040204020203" pitchFamily="34" charset="0"/>
              </a:rPr>
              <a:t>, general view. </a:t>
            </a:r>
            <a:endParaRPr lang="pl-PL" sz="800" b="0" i="1" dirty="0">
              <a:solidFill>
                <a:srgbClr val="000000"/>
              </a:solidFill>
              <a:effectLst/>
              <a:latin typeface="Bahnschrift SemiLight" panose="020B0502040204020203" pitchFamily="34" charset="0"/>
            </a:endParaRPr>
          </a:p>
          <a:p>
            <a:pPr algn="r"/>
            <a:r>
              <a:rPr lang="en-US" sz="800" b="0" i="1" dirty="0">
                <a:solidFill>
                  <a:srgbClr val="000000"/>
                </a:solidFill>
                <a:effectLst/>
                <a:latin typeface="Bahnschrift SemiLight" panose="020B0502040204020203" pitchFamily="34" charset="0"/>
              </a:rPr>
              <a:t>Author: Szymon </a:t>
            </a:r>
            <a:r>
              <a:rPr lang="en-US" sz="800" b="0" i="1" dirty="0" err="1">
                <a:solidFill>
                  <a:srgbClr val="000000"/>
                </a:solidFill>
                <a:effectLst/>
                <a:latin typeface="Bahnschrift SemiLight" panose="020B0502040204020203" pitchFamily="34" charset="0"/>
              </a:rPr>
              <a:t>Zajczyk</a:t>
            </a:r>
            <a:r>
              <a:rPr lang="en-US" sz="800" b="0" i="1" dirty="0">
                <a:solidFill>
                  <a:srgbClr val="000000"/>
                </a:solidFill>
                <a:effectLst/>
                <a:latin typeface="Bahnschrift SemiLight" panose="020B0502040204020203" pitchFamily="34" charset="0"/>
              </a:rPr>
              <a:t> </a:t>
            </a:r>
            <a:endParaRPr lang="pl-PL" sz="800" b="0" i="1" dirty="0">
              <a:solidFill>
                <a:srgbClr val="000000"/>
              </a:solidFill>
              <a:effectLst/>
              <a:latin typeface="Bahnschrift SemiLight" panose="020B0502040204020203" pitchFamily="34" charset="0"/>
            </a:endParaRPr>
          </a:p>
          <a:p>
            <a:pPr algn="r"/>
            <a:r>
              <a:rPr lang="en-US" sz="800" b="0" i="1" dirty="0">
                <a:solidFill>
                  <a:srgbClr val="000000"/>
                </a:solidFill>
                <a:effectLst/>
                <a:latin typeface="Bahnschrift SemiLight" panose="020B0502040204020203" pitchFamily="34" charset="0"/>
              </a:rPr>
              <a:t>Date of execution: August 23, 2017 I</a:t>
            </a:r>
            <a:endParaRPr lang="pl-PL" sz="800" b="0" i="1" dirty="0">
              <a:solidFill>
                <a:srgbClr val="000000"/>
              </a:solidFill>
              <a:effectLst/>
              <a:latin typeface="Bahnschrift SemiLight" panose="020B0502040204020203" pitchFamily="34" charset="0"/>
            </a:endParaRPr>
          </a:p>
          <a:p>
            <a:pPr algn="r"/>
            <a:r>
              <a:rPr lang="en-US" sz="800" b="0" i="1" dirty="0">
                <a:solidFill>
                  <a:srgbClr val="000000"/>
                </a:solidFill>
                <a:effectLst/>
                <a:latin typeface="Bahnschrift SemiLight" panose="020B0502040204020203" pitchFamily="34" charset="0"/>
              </a:rPr>
              <a:t>D: 84571</a:t>
            </a:r>
            <a:endParaRPr lang="pl-PL" sz="1100" dirty="0">
              <a:latin typeface="Bahnschrift SemiLight" panose="020B0502040204020203" pitchFamily="34" charset="0"/>
            </a:endParaRPr>
          </a:p>
        </p:txBody>
      </p:sp>
    </p:spTree>
    <p:extLst>
      <p:ext uri="{BB962C8B-B14F-4D97-AF65-F5344CB8AC3E}">
        <p14:creationId xmlns:p14="http://schemas.microsoft.com/office/powerpoint/2010/main" xmlns="" val="3447457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FC2D3C1-988E-6061-3C86-51C828177F56}"/>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xmlns="" id="{1BF64368-1685-2420-3AFD-429E7BDA7BC2}"/>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xmlns="" id="{5CD7D144-DF57-68CA-0CC2-1B3C9AC3C48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ytuł 1">
            <a:extLst>
              <a:ext uri="{FF2B5EF4-FFF2-40B4-BE49-F238E27FC236}">
                <a16:creationId xmlns:a16="http://schemas.microsoft.com/office/drawing/2014/main" xmlns="" id="{8CB3A273-4728-456D-E3CA-FE0A14AB24C0}"/>
              </a:ext>
            </a:extLst>
          </p:cNvPr>
          <p:cNvSpPr txBox="1">
            <a:spLocks/>
          </p:cNvSpPr>
          <p:nvPr/>
        </p:nvSpPr>
        <p:spPr>
          <a:xfrm>
            <a:off x="817111" y="364313"/>
            <a:ext cx="4036334"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a:latin typeface="Bahnschrift SemiLight" panose="020B0502040204020203" pitchFamily="34" charset="0"/>
              </a:rPr>
              <a:t>Roof</a:t>
            </a:r>
            <a:r>
              <a:rPr lang="pl-PL" sz="2400" dirty="0">
                <a:latin typeface="Bahnschrift SemiLight" panose="020B0502040204020203" pitchFamily="34" charset="0"/>
              </a:rPr>
              <a:t> </a:t>
            </a:r>
            <a:r>
              <a:rPr lang="pl-PL" sz="2400" dirty="0" err="1">
                <a:latin typeface="Bahnschrift SemiLight" panose="020B0502040204020203" pitchFamily="34" charset="0"/>
              </a:rPr>
              <a:t>construction</a:t>
            </a:r>
            <a:endParaRPr lang="pl-PL" sz="2400" dirty="0">
              <a:latin typeface="Bahnschrift SemiLight" panose="020B0502040204020203" pitchFamily="34" charset="0"/>
            </a:endParaRPr>
          </a:p>
        </p:txBody>
      </p:sp>
      <p:sp>
        <p:nvSpPr>
          <p:cNvPr id="6" name="Tytuł 1">
            <a:extLst>
              <a:ext uri="{FF2B5EF4-FFF2-40B4-BE49-F238E27FC236}">
                <a16:creationId xmlns:a16="http://schemas.microsoft.com/office/drawing/2014/main" xmlns="" id="{A4511EED-7750-41EB-28F1-A9BFCC4E2B8A}"/>
              </a:ext>
            </a:extLst>
          </p:cNvPr>
          <p:cNvSpPr txBox="1">
            <a:spLocks/>
          </p:cNvSpPr>
          <p:nvPr/>
        </p:nvSpPr>
        <p:spPr>
          <a:xfrm>
            <a:off x="842990" y="1216637"/>
            <a:ext cx="4576524" cy="35786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pl-PL" sz="1400" b="1" dirty="0" err="1">
                <a:solidFill>
                  <a:srgbClr val="4E4E4E"/>
                </a:solidFill>
                <a:latin typeface="Bahnschrift SemiLight" panose="020B0502040204020203" pitchFamily="34" charset="0"/>
              </a:rPr>
              <a:t>Polish</a:t>
            </a:r>
            <a:r>
              <a:rPr lang="pl-PL" sz="1400" b="1" dirty="0">
                <a:solidFill>
                  <a:srgbClr val="4E4E4E"/>
                </a:solidFill>
                <a:latin typeface="Bahnschrift SemiLight" panose="020B0502040204020203" pitchFamily="34" charset="0"/>
              </a:rPr>
              <a:t> „</a:t>
            </a:r>
            <a:r>
              <a:rPr lang="pl-PL" sz="1400" b="1" dirty="0" err="1">
                <a:solidFill>
                  <a:srgbClr val="4E4E4E"/>
                </a:solidFill>
                <a:latin typeface="Bahnschrift SemiLight" panose="020B0502040204020203" pitchFamily="34" charset="0"/>
              </a:rPr>
              <a:t>broken</a:t>
            </a:r>
            <a:r>
              <a:rPr lang="pl-PL" sz="1400" b="1" dirty="0">
                <a:solidFill>
                  <a:srgbClr val="4E4E4E"/>
                </a:solidFill>
                <a:latin typeface="Bahnschrift SemiLight" panose="020B0502040204020203" pitchFamily="34" charset="0"/>
              </a:rPr>
              <a:t>” </a:t>
            </a:r>
            <a:r>
              <a:rPr lang="pl-PL" sz="1400" b="1" dirty="0" smtClean="0">
                <a:solidFill>
                  <a:srgbClr val="4E4E4E"/>
                </a:solidFill>
                <a:latin typeface="Bahnschrift SemiLight" panose="020B0502040204020203" pitchFamily="34" charset="0"/>
              </a:rPr>
              <a:t>(</a:t>
            </a:r>
            <a:r>
              <a:rPr lang="pl-PL" sz="1400" b="1" dirty="0" err="1" smtClean="0">
                <a:solidFill>
                  <a:srgbClr val="4E4E4E"/>
                </a:solidFill>
                <a:latin typeface="Bahnschrift SemiLight" panose="020B0502040204020203" pitchFamily="34" charset="0"/>
              </a:rPr>
              <a:t>pitched</a:t>
            </a:r>
            <a:r>
              <a:rPr lang="pl-PL" sz="1400" b="1" dirty="0" smtClean="0">
                <a:solidFill>
                  <a:srgbClr val="4E4E4E"/>
                </a:solidFill>
                <a:latin typeface="Bahnschrift SemiLight" panose="020B0502040204020203" pitchFamily="34" charset="0"/>
              </a:rPr>
              <a:t>) </a:t>
            </a:r>
            <a:r>
              <a:rPr lang="pl-PL" sz="1400" b="1" dirty="0" err="1" smtClean="0">
                <a:solidFill>
                  <a:srgbClr val="4E4E4E"/>
                </a:solidFill>
                <a:latin typeface="Bahnschrift SemiLight" panose="020B0502040204020203" pitchFamily="34" charset="0"/>
              </a:rPr>
              <a:t>roof</a:t>
            </a:r>
            <a:endParaRPr lang="pl-PL" sz="1400" b="1" dirty="0">
              <a:solidFill>
                <a:srgbClr val="4E4E4E"/>
              </a:solidFill>
              <a:latin typeface="Bahnschrift SemiLight" panose="020B0502040204020203" pitchFamily="34" charset="0"/>
            </a:endParaRPr>
          </a:p>
        </p:txBody>
      </p:sp>
      <p:pic>
        <p:nvPicPr>
          <p:cNvPr id="5122" name="Picture 2" descr="Dachy łamane – parametry | Dietrichs Wiki-Blog">
            <a:extLst>
              <a:ext uri="{FF2B5EF4-FFF2-40B4-BE49-F238E27FC236}">
                <a16:creationId xmlns:a16="http://schemas.microsoft.com/office/drawing/2014/main" xmlns="" id="{5B5E87B1-B10C-76D1-0672-2DA3F37AA1F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111" y="1546338"/>
            <a:ext cx="4262729" cy="434008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tmp2024-1">
            <a:extLst>
              <a:ext uri="{FF2B5EF4-FFF2-40B4-BE49-F238E27FC236}">
                <a16:creationId xmlns:a16="http://schemas.microsoft.com/office/drawing/2014/main" xmlns="" id="{E687A930-8B9C-1D33-8137-0FB01117B96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89082" y="516835"/>
            <a:ext cx="5906571" cy="58243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86388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FC2D3C1-988E-6061-3C86-51C828177F56}"/>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xmlns="" id="{1BF64368-1685-2420-3AFD-429E7BDA7BC2}"/>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xmlns="" id="{5CD7D144-DF57-68CA-0CC2-1B3C9AC3C48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ytuł 1">
            <a:extLst>
              <a:ext uri="{FF2B5EF4-FFF2-40B4-BE49-F238E27FC236}">
                <a16:creationId xmlns:a16="http://schemas.microsoft.com/office/drawing/2014/main" xmlns="" id="{8CB3A273-4728-456D-E3CA-FE0A14AB24C0}"/>
              </a:ext>
            </a:extLst>
          </p:cNvPr>
          <p:cNvSpPr txBox="1">
            <a:spLocks/>
          </p:cNvSpPr>
          <p:nvPr/>
        </p:nvSpPr>
        <p:spPr>
          <a:xfrm>
            <a:off x="817111" y="364313"/>
            <a:ext cx="4036334"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a:latin typeface="Bahnschrift SemiLight" panose="020B0502040204020203" pitchFamily="34" charset="0"/>
              </a:rPr>
              <a:t>Semantic</a:t>
            </a:r>
            <a:r>
              <a:rPr lang="pl-PL" sz="2400" dirty="0">
                <a:latin typeface="Bahnschrift SemiLight" panose="020B0502040204020203" pitchFamily="34" charset="0"/>
              </a:rPr>
              <a:t> </a:t>
            </a:r>
            <a:r>
              <a:rPr lang="pl-PL" sz="2400" dirty="0" err="1">
                <a:latin typeface="Bahnschrift SemiLight" panose="020B0502040204020203" pitchFamily="34" charset="0"/>
              </a:rPr>
              <a:t>division</a:t>
            </a:r>
            <a:endParaRPr lang="pl-PL" sz="2400" dirty="0">
              <a:latin typeface="Bahnschrift SemiLight" panose="020B0502040204020203" pitchFamily="34" charset="0"/>
            </a:endParaRPr>
          </a:p>
        </p:txBody>
      </p:sp>
      <p:pic>
        <p:nvPicPr>
          <p:cNvPr id="7" name="Obraz 6">
            <a:extLst>
              <a:ext uri="{FF2B5EF4-FFF2-40B4-BE49-F238E27FC236}">
                <a16:creationId xmlns:a16="http://schemas.microsoft.com/office/drawing/2014/main" xmlns="" id="{584C9C10-7B53-2737-8C8E-11E8D9134613}"/>
              </a:ext>
            </a:extLst>
          </p:cNvPr>
          <p:cNvPicPr>
            <a:picLocks noChangeAspect="1"/>
          </p:cNvPicPr>
          <p:nvPr/>
        </p:nvPicPr>
        <p:blipFill>
          <a:blip r:embed="rId2" cstate="print"/>
          <a:stretch>
            <a:fillRect/>
          </a:stretch>
        </p:blipFill>
        <p:spPr>
          <a:xfrm>
            <a:off x="817111" y="1173669"/>
            <a:ext cx="7704037" cy="5254390"/>
          </a:xfrm>
          <a:prstGeom prst="rect">
            <a:avLst/>
          </a:prstGeom>
        </p:spPr>
      </p:pic>
      <p:sp>
        <p:nvSpPr>
          <p:cNvPr id="10" name="Tytuł 1">
            <a:extLst>
              <a:ext uri="{FF2B5EF4-FFF2-40B4-BE49-F238E27FC236}">
                <a16:creationId xmlns:a16="http://schemas.microsoft.com/office/drawing/2014/main" xmlns="" id="{689B999E-7CD6-2ECA-3C8E-E96CA5DA2B8F}"/>
              </a:ext>
            </a:extLst>
          </p:cNvPr>
          <p:cNvSpPr txBox="1">
            <a:spLocks/>
          </p:cNvSpPr>
          <p:nvPr/>
        </p:nvSpPr>
        <p:spPr>
          <a:xfrm>
            <a:off x="9407236" y="1173669"/>
            <a:ext cx="2446833" cy="545916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l">
              <a:buAutoNum type="arabicPeriod"/>
            </a:pPr>
            <a:r>
              <a:rPr lang="pl-PL" sz="1400" i="0" dirty="0" err="1">
                <a:solidFill>
                  <a:srgbClr val="4E4E4E"/>
                </a:solidFill>
                <a:effectLst/>
                <a:latin typeface="Bahnschrift SemiLight" panose="020B0502040204020203" pitchFamily="34" charset="0"/>
              </a:rPr>
              <a:t>Structural</a:t>
            </a:r>
            <a:r>
              <a:rPr lang="pl-PL" sz="1400" i="0" dirty="0">
                <a:solidFill>
                  <a:srgbClr val="4E4E4E"/>
                </a:solidFill>
                <a:effectLst/>
                <a:latin typeface="Bahnschrift SemiLight" panose="020B0502040204020203" pitchFamily="34" charset="0"/>
              </a:rPr>
              <a:t> element</a:t>
            </a: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r>
              <a:rPr lang="pl-PL" sz="1400" i="0" dirty="0" err="1">
                <a:solidFill>
                  <a:srgbClr val="4E4E4E"/>
                </a:solidFill>
                <a:effectLst/>
                <a:latin typeface="Bahnschrift SemiLight" panose="020B0502040204020203" pitchFamily="34" charset="0"/>
              </a:rPr>
              <a:t>Roof</a:t>
            </a:r>
            <a:r>
              <a:rPr lang="pl-PL" sz="1400" i="0" dirty="0">
                <a:solidFill>
                  <a:srgbClr val="4E4E4E"/>
                </a:solidFill>
                <a:effectLst/>
                <a:latin typeface="Bahnschrift SemiLight" panose="020B0502040204020203" pitchFamily="34" charset="0"/>
              </a:rPr>
              <a:t> </a:t>
            </a:r>
            <a:r>
              <a:rPr lang="pl-PL" sz="1400" i="0" dirty="0" err="1">
                <a:solidFill>
                  <a:srgbClr val="4E4E4E"/>
                </a:solidFill>
                <a:effectLst/>
                <a:latin typeface="Bahnschrift SemiLight" panose="020B0502040204020203" pitchFamily="34" charset="0"/>
              </a:rPr>
              <a:t>truss</a:t>
            </a:r>
            <a:endParaRPr lang="pl-PL" sz="1400" i="0" dirty="0">
              <a:solidFill>
                <a:srgbClr val="4E4E4E"/>
              </a:solidFill>
              <a:effectLst/>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r>
              <a:rPr lang="pl-PL" sz="1400" i="0" dirty="0" err="1">
                <a:solidFill>
                  <a:srgbClr val="4E4E4E"/>
                </a:solidFill>
                <a:effectLst/>
                <a:latin typeface="Bahnschrift SemiLight" panose="020B0502040204020203" pitchFamily="34" charset="0"/>
              </a:rPr>
              <a:t>Roof</a:t>
            </a:r>
            <a:r>
              <a:rPr lang="pl-PL" sz="1400" i="0" dirty="0">
                <a:solidFill>
                  <a:srgbClr val="4E4E4E"/>
                </a:solidFill>
                <a:effectLst/>
                <a:latin typeface="Bahnschrift SemiLight" panose="020B0502040204020203" pitchFamily="34" charset="0"/>
              </a:rPr>
              <a:t> </a:t>
            </a:r>
            <a:r>
              <a:rPr lang="pl-PL" sz="1400" i="0" dirty="0" err="1">
                <a:solidFill>
                  <a:srgbClr val="4E4E4E"/>
                </a:solidFill>
                <a:effectLst/>
                <a:latin typeface="Bahnschrift SemiLight" panose="020B0502040204020203" pitchFamily="34" charset="0"/>
              </a:rPr>
              <a:t>sheathing</a:t>
            </a:r>
            <a:endParaRPr lang="pl-PL" sz="1400" i="0" dirty="0">
              <a:solidFill>
                <a:srgbClr val="4E4E4E"/>
              </a:solidFill>
              <a:effectLst/>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r>
              <a:rPr lang="pl-PL" sz="1400" i="0" dirty="0" err="1">
                <a:solidFill>
                  <a:srgbClr val="4E4E4E"/>
                </a:solidFill>
                <a:effectLst/>
                <a:latin typeface="Bahnschrift SemiLight" panose="020B0502040204020203" pitchFamily="34" charset="0"/>
              </a:rPr>
              <a:t>Beam</a:t>
            </a:r>
            <a:endParaRPr lang="pl-PL" sz="1400" i="0" dirty="0">
              <a:solidFill>
                <a:srgbClr val="4E4E4E"/>
              </a:solidFill>
              <a:effectLst/>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r>
              <a:rPr lang="pl-PL" sz="1400" i="0" dirty="0" err="1">
                <a:solidFill>
                  <a:srgbClr val="4E4E4E"/>
                </a:solidFill>
                <a:effectLst/>
                <a:latin typeface="Bahnschrift SemiLight" panose="020B0502040204020203" pitchFamily="34" charset="0"/>
              </a:rPr>
              <a:t>Ceiling</a:t>
            </a:r>
            <a:endParaRPr lang="pl-PL" sz="1400" i="0" dirty="0">
              <a:solidFill>
                <a:srgbClr val="4E4E4E"/>
              </a:solidFill>
              <a:effectLst/>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r>
              <a:rPr lang="pl-PL" sz="1400" i="0" dirty="0" err="1">
                <a:solidFill>
                  <a:srgbClr val="4E4E4E"/>
                </a:solidFill>
                <a:effectLst/>
                <a:latin typeface="Bahnschrift SemiLight" panose="020B0502040204020203" pitchFamily="34" charset="0"/>
              </a:rPr>
              <a:t>Mechitza</a:t>
            </a:r>
            <a:endParaRPr lang="pl-PL" sz="1400" i="0" dirty="0">
              <a:solidFill>
                <a:srgbClr val="4E4E4E"/>
              </a:solidFill>
              <a:effectLst/>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r>
              <a:rPr lang="pl-PL" sz="1400" dirty="0" err="1">
                <a:solidFill>
                  <a:srgbClr val="4E4E4E"/>
                </a:solidFill>
                <a:latin typeface="Bahnschrift SemiLight" panose="020B0502040204020203" pitchFamily="34" charset="0"/>
              </a:rPr>
              <a:t>Bimah</a:t>
            </a:r>
            <a:endParaRPr lang="pl-PL" sz="1400" dirty="0">
              <a:solidFill>
                <a:srgbClr val="4E4E4E"/>
              </a:solidFill>
              <a:latin typeface="Bahnschrift SemiLight" panose="020B0502040204020203" pitchFamily="34" charset="0"/>
            </a:endParaRPr>
          </a:p>
          <a:p>
            <a:pPr marL="342900" indent="-342900" algn="l">
              <a:buAutoNum type="arabicPeriod"/>
            </a:pPr>
            <a:endParaRPr lang="pl-PL" sz="1400" i="0" dirty="0">
              <a:solidFill>
                <a:srgbClr val="4E4E4E"/>
              </a:solidFill>
              <a:effectLst/>
              <a:latin typeface="Bahnschrift SemiLight" panose="020B0502040204020203" pitchFamily="34" charset="0"/>
            </a:endParaRPr>
          </a:p>
          <a:p>
            <a:pPr marL="342900" indent="-342900" algn="l">
              <a:buAutoNum type="arabicPeriod"/>
            </a:pPr>
            <a:r>
              <a:rPr lang="pl-PL" sz="1400" dirty="0">
                <a:solidFill>
                  <a:srgbClr val="4E4E4E"/>
                </a:solidFill>
                <a:latin typeface="Bahnschrift SemiLight" panose="020B0502040204020203" pitchFamily="34" charset="0"/>
              </a:rPr>
              <a:t>Aron Ha-</a:t>
            </a:r>
            <a:r>
              <a:rPr lang="pl-PL" sz="1400" dirty="0" err="1">
                <a:solidFill>
                  <a:srgbClr val="4E4E4E"/>
                </a:solidFill>
                <a:latin typeface="Bahnschrift SemiLight" panose="020B0502040204020203" pitchFamily="34" charset="0"/>
              </a:rPr>
              <a:t>Kodesz</a:t>
            </a:r>
            <a:endParaRPr lang="pl-PL" sz="1400" dirty="0">
              <a:solidFill>
                <a:srgbClr val="4E4E4E"/>
              </a:solidFill>
              <a:latin typeface="Bahnschrift SemiLight" panose="020B0502040204020203" pitchFamily="34" charset="0"/>
            </a:endParaRPr>
          </a:p>
          <a:p>
            <a:pPr marL="342900" indent="-342900" algn="l">
              <a:buAutoNum type="arabicPeriod"/>
            </a:pPr>
            <a:endParaRPr lang="pl-PL" sz="1400" i="0" dirty="0">
              <a:solidFill>
                <a:srgbClr val="4E4E4E"/>
              </a:solidFill>
              <a:effectLst/>
              <a:latin typeface="Bahnschrift SemiLight" panose="020B0502040204020203" pitchFamily="34" charset="0"/>
            </a:endParaRPr>
          </a:p>
          <a:p>
            <a:pPr marL="342900" indent="-342900" algn="l">
              <a:buAutoNum type="arabicPeriod"/>
            </a:pPr>
            <a:r>
              <a:rPr lang="pl-PL" sz="1400" dirty="0">
                <a:solidFill>
                  <a:srgbClr val="4E4E4E"/>
                </a:solidFill>
                <a:latin typeface="Bahnschrift SemiLight" panose="020B0502040204020203" pitchFamily="34" charset="0"/>
              </a:rPr>
              <a:t>Pole</a:t>
            </a:r>
          </a:p>
          <a:p>
            <a:pPr marL="342900" indent="-342900" algn="l">
              <a:buAutoNum type="arabicPeriod"/>
            </a:pPr>
            <a:endParaRPr lang="pl-PL" sz="1400" i="0" dirty="0">
              <a:solidFill>
                <a:srgbClr val="4E4E4E"/>
              </a:solidFill>
              <a:effectLst/>
              <a:latin typeface="Bahnschrift SemiLight" panose="020B0502040204020203" pitchFamily="34" charset="0"/>
            </a:endParaRPr>
          </a:p>
          <a:p>
            <a:pPr marL="342900" indent="-342900" algn="l">
              <a:buAutoNum type="arabicPeriod"/>
            </a:pPr>
            <a:r>
              <a:rPr lang="pl-PL" sz="1400" dirty="0" err="1">
                <a:solidFill>
                  <a:srgbClr val="4E4E4E"/>
                </a:solidFill>
                <a:latin typeface="Bahnschrift SemiLight" panose="020B0502040204020203" pitchFamily="34" charset="0"/>
              </a:rPr>
              <a:t>Window</a:t>
            </a:r>
            <a:endParaRPr lang="pl-PL" sz="1400" dirty="0">
              <a:solidFill>
                <a:srgbClr val="4E4E4E"/>
              </a:solidFill>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r>
              <a:rPr lang="pl-PL" sz="1400" dirty="0" err="1">
                <a:solidFill>
                  <a:srgbClr val="4E4E4E"/>
                </a:solidFill>
                <a:latin typeface="Bahnschrift SemiLight" panose="020B0502040204020203" pitchFamily="34" charset="0"/>
              </a:rPr>
              <a:t>Railing</a:t>
            </a:r>
            <a:endParaRPr lang="pl-PL" sz="1400" dirty="0">
              <a:solidFill>
                <a:srgbClr val="4E4E4E"/>
              </a:solidFill>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r>
              <a:rPr lang="pl-PL" sz="1400" dirty="0">
                <a:solidFill>
                  <a:srgbClr val="4E4E4E"/>
                </a:solidFill>
                <a:latin typeface="Bahnschrift SemiLight" panose="020B0502040204020203" pitchFamily="34" charset="0"/>
              </a:rPr>
              <a:t>12. Wall</a:t>
            </a: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endParaRPr lang="pl-PL" sz="1400" dirty="0">
              <a:solidFill>
                <a:srgbClr val="4E4E4E"/>
              </a:solidFill>
              <a:latin typeface="Bahnschrift SemiLight" panose="020B0502040204020203" pitchFamily="34" charset="0"/>
            </a:endParaRPr>
          </a:p>
          <a:p>
            <a:pPr marL="342900" indent="-342900" algn="l">
              <a:buAutoNum type="arabicPeriod"/>
            </a:pPr>
            <a:endParaRPr lang="pl-PL" sz="1400" i="0" dirty="0">
              <a:solidFill>
                <a:srgbClr val="4E4E4E"/>
              </a:solidFill>
              <a:effectLst/>
              <a:latin typeface="Bahnschrift SemiLight" panose="020B0502040204020203" pitchFamily="34" charset="0"/>
            </a:endParaRPr>
          </a:p>
          <a:p>
            <a:pPr marL="342900" indent="-342900" algn="l">
              <a:buAutoNum type="arabicPeriod"/>
            </a:pPr>
            <a:endParaRPr lang="pl-PL" sz="1400" i="0" dirty="0">
              <a:solidFill>
                <a:srgbClr val="4E4E4E"/>
              </a:solidFill>
              <a:effectLst/>
              <a:latin typeface="Bahnschrift SemiLight" panose="020B0502040204020203" pitchFamily="34" charset="0"/>
            </a:endParaRPr>
          </a:p>
        </p:txBody>
      </p:sp>
      <p:sp>
        <p:nvSpPr>
          <p:cNvPr id="11" name="Prostokąt 10">
            <a:extLst>
              <a:ext uri="{FF2B5EF4-FFF2-40B4-BE49-F238E27FC236}">
                <a16:creationId xmlns:a16="http://schemas.microsoft.com/office/drawing/2014/main" xmlns="" id="{D7EB4F01-0A4E-37BC-BB3B-3652126D2351}"/>
              </a:ext>
            </a:extLst>
          </p:cNvPr>
          <p:cNvSpPr/>
          <p:nvPr/>
        </p:nvSpPr>
        <p:spPr>
          <a:xfrm>
            <a:off x="8790709" y="1173669"/>
            <a:ext cx="491836" cy="260276"/>
          </a:xfrm>
          <a:prstGeom prst="rect">
            <a:avLst/>
          </a:prstGeom>
          <a:solidFill>
            <a:srgbClr val="6388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xmlns="" id="{114945ED-1420-6ACC-AC25-A613FCF3A65C}"/>
              </a:ext>
            </a:extLst>
          </p:cNvPr>
          <p:cNvSpPr/>
          <p:nvPr/>
        </p:nvSpPr>
        <p:spPr>
          <a:xfrm>
            <a:off x="8788688" y="1550068"/>
            <a:ext cx="491836" cy="260276"/>
          </a:xfrm>
          <a:prstGeom prst="rect">
            <a:avLst/>
          </a:prstGeom>
          <a:solidFill>
            <a:srgbClr val="D5CF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xmlns="" id="{D175C186-A97C-6B76-687D-C070F44023C1}"/>
              </a:ext>
            </a:extLst>
          </p:cNvPr>
          <p:cNvSpPr/>
          <p:nvPr/>
        </p:nvSpPr>
        <p:spPr>
          <a:xfrm>
            <a:off x="8788688" y="1943809"/>
            <a:ext cx="491836" cy="260276"/>
          </a:xfrm>
          <a:prstGeom prst="rect">
            <a:avLst/>
          </a:prstGeom>
          <a:solidFill>
            <a:srgbClr val="CDA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xmlns="" id="{F4394AA9-5A78-23DE-EA62-A7572A864045}"/>
              </a:ext>
            </a:extLst>
          </p:cNvPr>
          <p:cNvSpPr/>
          <p:nvPr/>
        </p:nvSpPr>
        <p:spPr>
          <a:xfrm>
            <a:off x="8790709" y="2317015"/>
            <a:ext cx="491836" cy="260276"/>
          </a:xfrm>
          <a:prstGeom prst="rect">
            <a:avLst/>
          </a:prstGeom>
          <a:solidFill>
            <a:srgbClr val="A8B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a:extLst>
              <a:ext uri="{FF2B5EF4-FFF2-40B4-BE49-F238E27FC236}">
                <a16:creationId xmlns:a16="http://schemas.microsoft.com/office/drawing/2014/main" xmlns="" id="{A644806F-4F5A-8698-974C-40671E1FE53D}"/>
              </a:ext>
            </a:extLst>
          </p:cNvPr>
          <p:cNvSpPr/>
          <p:nvPr/>
        </p:nvSpPr>
        <p:spPr>
          <a:xfrm>
            <a:off x="8787244" y="2690221"/>
            <a:ext cx="491836" cy="260276"/>
          </a:xfrm>
          <a:prstGeom prst="rect">
            <a:avLst/>
          </a:prstGeom>
          <a:solidFill>
            <a:srgbClr val="B59E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xmlns="" id="{427B6344-E024-A40A-33E0-13F9D961F048}"/>
              </a:ext>
            </a:extLst>
          </p:cNvPr>
          <p:cNvSpPr/>
          <p:nvPr/>
        </p:nvSpPr>
        <p:spPr>
          <a:xfrm>
            <a:off x="8787244" y="3083477"/>
            <a:ext cx="491836" cy="260276"/>
          </a:xfrm>
          <a:prstGeom prst="rect">
            <a:avLst/>
          </a:prstGeom>
          <a:solidFill>
            <a:srgbClr val="666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a:extLst>
              <a:ext uri="{FF2B5EF4-FFF2-40B4-BE49-F238E27FC236}">
                <a16:creationId xmlns:a16="http://schemas.microsoft.com/office/drawing/2014/main" xmlns="" id="{8D9461C2-9866-2FA3-0502-BD965BC5A79F}"/>
              </a:ext>
            </a:extLst>
          </p:cNvPr>
          <p:cNvSpPr/>
          <p:nvPr/>
        </p:nvSpPr>
        <p:spPr>
          <a:xfrm>
            <a:off x="8787244" y="3474110"/>
            <a:ext cx="491836" cy="260276"/>
          </a:xfrm>
          <a:prstGeom prst="rect">
            <a:avLst/>
          </a:prstGeom>
          <a:solidFill>
            <a:srgbClr val="AD71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a:extLst>
              <a:ext uri="{FF2B5EF4-FFF2-40B4-BE49-F238E27FC236}">
                <a16:creationId xmlns:a16="http://schemas.microsoft.com/office/drawing/2014/main" xmlns="" id="{8ECBD08A-CB06-10A9-12BF-DC07E18925DB}"/>
              </a:ext>
            </a:extLst>
          </p:cNvPr>
          <p:cNvSpPr/>
          <p:nvPr/>
        </p:nvSpPr>
        <p:spPr>
          <a:xfrm>
            <a:off x="8783779" y="3847316"/>
            <a:ext cx="491836" cy="260276"/>
          </a:xfrm>
          <a:prstGeom prst="rect">
            <a:avLst/>
          </a:prstGeom>
          <a:solidFill>
            <a:srgbClr val="CD8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a:extLst>
              <a:ext uri="{FF2B5EF4-FFF2-40B4-BE49-F238E27FC236}">
                <a16:creationId xmlns:a16="http://schemas.microsoft.com/office/drawing/2014/main" xmlns="" id="{53CAF585-247F-2BCF-2607-FD7D13DBE0A5}"/>
              </a:ext>
            </a:extLst>
          </p:cNvPr>
          <p:cNvSpPr/>
          <p:nvPr/>
        </p:nvSpPr>
        <p:spPr>
          <a:xfrm>
            <a:off x="8783779" y="4240572"/>
            <a:ext cx="491836" cy="260276"/>
          </a:xfrm>
          <a:prstGeom prst="rect">
            <a:avLst/>
          </a:prstGeom>
          <a:solidFill>
            <a:srgbClr val="86B7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a:extLst>
              <a:ext uri="{FF2B5EF4-FFF2-40B4-BE49-F238E27FC236}">
                <a16:creationId xmlns:a16="http://schemas.microsoft.com/office/drawing/2014/main" xmlns="" id="{31D62542-7774-15E1-90C4-452AE599A9AC}"/>
              </a:ext>
            </a:extLst>
          </p:cNvPr>
          <p:cNvSpPr/>
          <p:nvPr/>
        </p:nvSpPr>
        <p:spPr>
          <a:xfrm>
            <a:off x="8783779" y="4631205"/>
            <a:ext cx="491836" cy="260276"/>
          </a:xfrm>
          <a:prstGeom prst="rect">
            <a:avLst/>
          </a:prstGeom>
          <a:solidFill>
            <a:srgbClr val="8C9F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rostokąt 20">
            <a:extLst>
              <a:ext uri="{FF2B5EF4-FFF2-40B4-BE49-F238E27FC236}">
                <a16:creationId xmlns:a16="http://schemas.microsoft.com/office/drawing/2014/main" xmlns="" id="{4E63512E-6AC6-210D-0D98-8E58B5A1BBDE}"/>
              </a:ext>
            </a:extLst>
          </p:cNvPr>
          <p:cNvSpPr/>
          <p:nvPr/>
        </p:nvSpPr>
        <p:spPr>
          <a:xfrm>
            <a:off x="8780314" y="5004411"/>
            <a:ext cx="491836" cy="260276"/>
          </a:xfrm>
          <a:prstGeom prst="rect">
            <a:avLst/>
          </a:prstGeom>
          <a:solidFill>
            <a:srgbClr val="B88B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xmlns="" id="{A61181E8-23B4-A76F-2892-F2743DFCD1AD}"/>
              </a:ext>
            </a:extLst>
          </p:cNvPr>
          <p:cNvSpPr/>
          <p:nvPr/>
        </p:nvSpPr>
        <p:spPr>
          <a:xfrm>
            <a:off x="8787244" y="5363868"/>
            <a:ext cx="491836" cy="260276"/>
          </a:xfrm>
          <a:prstGeom prst="rect">
            <a:avLst/>
          </a:prstGeom>
          <a:solidFill>
            <a:srgbClr val="DAE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xmlns="" val="126732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FC2D3C1-988E-6061-3C86-51C828177F56}"/>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xmlns="" id="{1BF64368-1685-2420-3AFD-429E7BDA7BC2}"/>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xmlns="" id="{5CD7D144-DF57-68CA-0CC2-1B3C9AC3C48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descr="Obraz zawierający tekst, pismo odręczne, numer, Czcionka&#10;&#10;Opis wygenerowany automatycznie">
            <a:extLst>
              <a:ext uri="{FF2B5EF4-FFF2-40B4-BE49-F238E27FC236}">
                <a16:creationId xmlns:a16="http://schemas.microsoft.com/office/drawing/2014/main" xmlns="" id="{CA2E3763-7DDA-82DE-D829-1A06CBD8232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217523" y="2181558"/>
            <a:ext cx="4346770" cy="3177302"/>
          </a:xfrm>
          <a:prstGeom prst="rect">
            <a:avLst/>
          </a:prstGeom>
        </p:spPr>
      </p:pic>
      <p:pic>
        <p:nvPicPr>
          <p:cNvPr id="10" name="Obraz 9" descr="Obraz zawierający tekst, diagram, Równolegle, numer&#10;&#10;Opis wygenerowany automatycznie">
            <a:extLst>
              <a:ext uri="{FF2B5EF4-FFF2-40B4-BE49-F238E27FC236}">
                <a16:creationId xmlns:a16="http://schemas.microsoft.com/office/drawing/2014/main" xmlns="" id="{71D8E9D7-49D6-DA7E-37B0-126AE3FACF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6869570" y="1226132"/>
            <a:ext cx="5463259" cy="3985404"/>
          </a:xfrm>
          <a:prstGeom prst="rect">
            <a:avLst/>
          </a:prstGeom>
        </p:spPr>
      </p:pic>
      <p:pic>
        <p:nvPicPr>
          <p:cNvPr id="7" name="Obraz 6" descr="Obraz zawierający tekst, rysowanie, szkic, diagram&#10;&#10;Opis wygenerowany automatycznie">
            <a:extLst>
              <a:ext uri="{FF2B5EF4-FFF2-40B4-BE49-F238E27FC236}">
                <a16:creationId xmlns:a16="http://schemas.microsoft.com/office/drawing/2014/main" xmlns="" id="{DB24BADB-292E-4A8F-AB12-707A99B2F8E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79514" y="1595879"/>
            <a:ext cx="3016650" cy="4347713"/>
          </a:xfrm>
          <a:prstGeom prst="rect">
            <a:avLst/>
          </a:prstGeom>
        </p:spPr>
      </p:pic>
      <p:sp>
        <p:nvSpPr>
          <p:cNvPr id="11" name="Tytuł 1">
            <a:extLst>
              <a:ext uri="{FF2B5EF4-FFF2-40B4-BE49-F238E27FC236}">
                <a16:creationId xmlns:a16="http://schemas.microsoft.com/office/drawing/2014/main" xmlns="" id="{8CB3A273-4728-456D-E3CA-FE0A14AB24C0}"/>
              </a:ext>
            </a:extLst>
          </p:cNvPr>
          <p:cNvSpPr txBox="1">
            <a:spLocks/>
          </p:cNvSpPr>
          <p:nvPr/>
        </p:nvSpPr>
        <p:spPr>
          <a:xfrm>
            <a:off x="817111" y="364313"/>
            <a:ext cx="4036334"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smtClean="0">
                <a:latin typeface="Bahnschrift SemiLight" panose="020B0502040204020203" pitchFamily="34" charset="0"/>
              </a:rPr>
              <a:t>Matrix</a:t>
            </a:r>
            <a:r>
              <a:rPr lang="pl-PL" sz="2400" dirty="0" smtClean="0">
                <a:latin typeface="Bahnschrift SemiLight" panose="020B0502040204020203" pitchFamily="34" charset="0"/>
              </a:rPr>
              <a:t> – </a:t>
            </a:r>
            <a:r>
              <a:rPr lang="pl-PL" sz="2400" dirty="0" err="1" smtClean="0">
                <a:latin typeface="Bahnschrift SemiLight" panose="020B0502040204020203" pitchFamily="34" charset="0"/>
              </a:rPr>
              <a:t>work</a:t>
            </a:r>
            <a:r>
              <a:rPr lang="pl-PL" sz="2400" dirty="0" smtClean="0">
                <a:latin typeface="Bahnschrift SemiLight" panose="020B0502040204020203" pitchFamily="34" charset="0"/>
              </a:rPr>
              <a:t> </a:t>
            </a:r>
            <a:r>
              <a:rPr lang="pl-PL" sz="2400" dirty="0" err="1" smtClean="0">
                <a:latin typeface="Bahnschrift SemiLight" panose="020B0502040204020203" pitchFamily="34" charset="0"/>
              </a:rPr>
              <a:t>in</a:t>
            </a:r>
            <a:r>
              <a:rPr lang="pl-PL" sz="2400" dirty="0" smtClean="0">
                <a:latin typeface="Bahnschrift SemiLight" panose="020B0502040204020203" pitchFamily="34" charset="0"/>
              </a:rPr>
              <a:t> </a:t>
            </a:r>
            <a:r>
              <a:rPr lang="pl-PL" sz="2400" dirty="0" err="1" smtClean="0">
                <a:latin typeface="Bahnschrift SemiLight" panose="020B0502040204020203" pitchFamily="34" charset="0"/>
              </a:rPr>
              <a:t>progress</a:t>
            </a:r>
            <a:endParaRPr lang="pl-PL" sz="2400" dirty="0">
              <a:latin typeface="Bahnschrift SemiLight" panose="020B0502040204020203" pitchFamily="34" charset="0"/>
            </a:endParaRPr>
          </a:p>
        </p:txBody>
      </p:sp>
    </p:spTree>
    <p:extLst>
      <p:ext uri="{BB962C8B-B14F-4D97-AF65-F5344CB8AC3E}">
        <p14:creationId xmlns:p14="http://schemas.microsoft.com/office/powerpoint/2010/main" xmlns="" val="975675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xmlns="" id="{45618CCD-7F4C-30CB-D445-83A5D447984C}"/>
              </a:ext>
            </a:extLst>
          </p:cNvPr>
          <p:cNvSpPr/>
          <p:nvPr/>
        </p:nvSpPr>
        <p:spPr>
          <a:xfrm>
            <a:off x="-3582" y="516329"/>
            <a:ext cx="195854" cy="6734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xmlns="" id="{8AEEFEA4-0EEB-9E50-8BC5-B553FB66A697}"/>
              </a:ext>
            </a:extLst>
          </p:cNvPr>
          <p:cNvSpPr/>
          <p:nvPr/>
        </p:nvSpPr>
        <p:spPr>
          <a:xfrm>
            <a:off x="271685" y="516329"/>
            <a:ext cx="195854" cy="6734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xmlns="" id="{02F21530-1570-3DC6-07C0-B34805E247EC}"/>
              </a:ext>
            </a:extLst>
          </p:cNvPr>
          <p:cNvSpPr/>
          <p:nvPr/>
        </p:nvSpPr>
        <p:spPr>
          <a:xfrm>
            <a:off x="544398" y="516329"/>
            <a:ext cx="195854" cy="6734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12" name="Tytuł 1">
            <a:extLst>
              <a:ext uri="{FF2B5EF4-FFF2-40B4-BE49-F238E27FC236}">
                <a16:creationId xmlns:a16="http://schemas.microsoft.com/office/drawing/2014/main" xmlns="" id="{319C6F3C-CB59-B630-5DC8-E7048351BE9F}"/>
              </a:ext>
            </a:extLst>
          </p:cNvPr>
          <p:cNvSpPr txBox="1">
            <a:spLocks/>
          </p:cNvSpPr>
          <p:nvPr/>
        </p:nvSpPr>
        <p:spPr>
          <a:xfrm>
            <a:off x="817111" y="481825"/>
            <a:ext cx="4036334"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smtClean="0">
                <a:latin typeface="Bahnschrift SemiLight" panose="020B0502040204020203" pitchFamily="34" charset="0"/>
              </a:rPr>
              <a:t>Sources</a:t>
            </a:r>
            <a:endParaRPr lang="pl-PL" sz="2400" dirty="0">
              <a:latin typeface="Bahnschrift SemiLight" panose="020B0502040204020203" pitchFamily="34" charset="0"/>
            </a:endParaRPr>
          </a:p>
        </p:txBody>
      </p:sp>
      <p:sp>
        <p:nvSpPr>
          <p:cNvPr id="2" name="Tytuł 1">
            <a:extLst>
              <a:ext uri="{FF2B5EF4-FFF2-40B4-BE49-F238E27FC236}">
                <a16:creationId xmlns:a16="http://schemas.microsoft.com/office/drawing/2014/main" xmlns="" id="{44C33820-F2A3-446B-7B66-43FEF39277AD}"/>
              </a:ext>
            </a:extLst>
          </p:cNvPr>
          <p:cNvSpPr txBox="1">
            <a:spLocks/>
          </p:cNvSpPr>
          <p:nvPr/>
        </p:nvSpPr>
        <p:spPr>
          <a:xfrm>
            <a:off x="817111" y="1143445"/>
            <a:ext cx="8904859" cy="5602417"/>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lnSpc>
                <a:spcPct val="150000"/>
              </a:lnSpc>
              <a:buFont typeface="Arial" panose="020B0604020202020204" pitchFamily="34" charset="0"/>
              <a:buChar char="•"/>
            </a:pPr>
            <a:r>
              <a:rPr lang="pl-PL" sz="1400" dirty="0" smtClean="0">
                <a:latin typeface="Bahnschrift SemiLight" panose="020B0502040204020203" pitchFamily="34" charset="0"/>
              </a:rPr>
              <a:t>Bramy Nieba, M., K. </a:t>
            </a:r>
            <a:r>
              <a:rPr lang="pl-PL" sz="1400" dirty="0" err="1" smtClean="0">
                <a:latin typeface="Bahnschrift SemiLight" panose="020B0502040204020203" pitchFamily="34" charset="0"/>
              </a:rPr>
              <a:t>Piechotkowie</a:t>
            </a:r>
            <a:r>
              <a:rPr lang="pl-PL" sz="1400" dirty="0" smtClean="0">
                <a:latin typeface="Bahnschrift SemiLight" panose="020B0502040204020203" pitchFamily="34" charset="0"/>
              </a:rPr>
              <a:t>;</a:t>
            </a:r>
          </a:p>
          <a:p>
            <a:pPr marL="171450" indent="-171450">
              <a:lnSpc>
                <a:spcPct val="150000"/>
              </a:lnSpc>
              <a:buFont typeface="Arial" panose="020B0604020202020204" pitchFamily="34" charset="0"/>
              <a:buChar char="•"/>
            </a:pPr>
            <a:r>
              <a:rPr lang="en-US" sz="1400" dirty="0" smtClean="0">
                <a:latin typeface="Bahnschrift SemiLight" panose="020B0502040204020203" pitchFamily="34" charset="0"/>
              </a:rPr>
              <a:t>Collection of the Institute of Art of the Polish Academy of Sciences, </a:t>
            </a:r>
            <a:r>
              <a:rPr lang="en-US" sz="1400" dirty="0" smtClean="0">
                <a:latin typeface="Bahnschrift SemiLight" panose="020B0502040204020203" pitchFamily="34" charset="0"/>
              </a:rPr>
              <a:t>Warsaw</a:t>
            </a:r>
            <a:r>
              <a:rPr lang="pl-PL" sz="1400" dirty="0" smtClean="0">
                <a:latin typeface="Bahnschrift SemiLight" panose="020B0502040204020203" pitchFamily="34" charset="0"/>
              </a:rPr>
              <a:t>;</a:t>
            </a:r>
            <a:endParaRPr lang="pl-PL" sz="1400" dirty="0" smtClean="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smtClean="0">
                <a:latin typeface="Bahnschrift SemiLight" panose="020B0502040204020203" pitchFamily="34" charset="0"/>
                <a:hlinkClick r:id="rId2"/>
              </a:rPr>
              <a:t>http</a:t>
            </a:r>
            <a:r>
              <a:rPr lang="pl-PL" sz="1400" dirty="0">
                <a:latin typeface="Bahnschrift SemiLight" panose="020B0502040204020203" pitchFamily="34" charset="0"/>
                <a:hlinkClick r:id="rId2"/>
              </a:rPr>
              <a:t>://cmentarze-zydowskie.pl/mogielnica021.htm</a:t>
            </a:r>
            <a:endParaRPr lang="pl-PL" sz="1400" dirty="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a:latin typeface="Bahnschrift SemiLight" panose="020B0502040204020203" pitchFamily="34" charset="0"/>
                <a:hlinkClick r:id="rId3"/>
              </a:rPr>
              <a:t>http://www.kosciolydrewniane.pl/pages/drewniane/stare/40644.html</a:t>
            </a:r>
            <a:endParaRPr lang="pl-PL" sz="1400" dirty="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a:latin typeface="Bahnschrift SemiLight" panose="020B0502040204020203" pitchFamily="34" charset="0"/>
                <a:hlinkClick r:id="rId4"/>
              </a:rPr>
              <a:t>https://</a:t>
            </a:r>
            <a:r>
              <a:rPr lang="pl-PL" sz="1400" dirty="0" smtClean="0">
                <a:latin typeface="Bahnschrift SemiLight" panose="020B0502040204020203" pitchFamily="34" charset="0"/>
                <a:hlinkClick r:id="rId4"/>
              </a:rPr>
              <a:t>bc.radom.pl/dlibra/publication/2396/edition/2314#info</a:t>
            </a:r>
            <a:endParaRPr lang="pl-PL" sz="1400" dirty="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smtClean="0">
                <a:latin typeface="Bahnschrift SemiLight" panose="020B0502040204020203" pitchFamily="34" charset="0"/>
                <a:hlinkClick r:id="rId5"/>
              </a:rPr>
              <a:t>https</a:t>
            </a:r>
            <a:r>
              <a:rPr lang="pl-PL" sz="1400" dirty="0">
                <a:latin typeface="Bahnschrift SemiLight" panose="020B0502040204020203" pitchFamily="34" charset="0"/>
                <a:hlinkClick r:id="rId5"/>
              </a:rPr>
              <a:t>://</a:t>
            </a:r>
            <a:r>
              <a:rPr lang="pl-PL" sz="1400" dirty="0" smtClean="0">
                <a:latin typeface="Bahnschrift SemiLight" panose="020B0502040204020203" pitchFamily="34" charset="0"/>
                <a:hlinkClick r:id="rId5"/>
              </a:rPr>
              <a:t>fet.uwe.ac.uk/conweb/house_ages/elements/section5.htm</a:t>
            </a:r>
            <a:endParaRPr lang="pl-PL" sz="1400" dirty="0" smtClean="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smtClean="0">
                <a:latin typeface="Bahnschrift SemiLight" panose="020B0502040204020203" pitchFamily="34" charset="0"/>
                <a:hlinkClick r:id="rId6"/>
              </a:rPr>
              <a:t>https://sztetl.org.pl/pl/miejscowosci/m/1241-mogielnica/112-synagogi-domy-modlitwy-mykwy/87150-synagoga-w-mogielnicy</a:t>
            </a:r>
            <a:endParaRPr lang="pl-PL" sz="1400" dirty="0" smtClean="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smtClean="0">
                <a:latin typeface="Bahnschrift SemiLight" panose="020B0502040204020203" pitchFamily="34" charset="0"/>
                <a:hlinkClick r:id="rId7"/>
              </a:rPr>
              <a:t>https://web.archive.org/web/20120705002205/http://www.jewishinstitute.org.pl/pl/gminy/miasto/374.html</a:t>
            </a:r>
            <a:endParaRPr lang="pl-PL" sz="1400" dirty="0" smtClean="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smtClean="0">
                <a:latin typeface="Bahnschrift SemiLight" panose="020B0502040204020203" pitchFamily="34" charset="0"/>
                <a:hlinkClick r:id="rId8"/>
              </a:rPr>
              <a:t>https://www.jewishgen.org/yizkor/Mogielnica/Mogielnica.html</a:t>
            </a:r>
            <a:endParaRPr lang="pl-PL" sz="1400" dirty="0" smtClean="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smtClean="0">
                <a:latin typeface="Bahnschrift SemiLight" panose="020B0502040204020203" pitchFamily="34" charset="0"/>
                <a:hlinkClick r:id="rId9"/>
              </a:rPr>
              <a:t>http://www.bfcollection.net/cities/poland/mogielnica/mogielnica.html</a:t>
            </a:r>
            <a:endParaRPr lang="pl-PL" sz="1400" dirty="0" smtClean="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smtClean="0">
                <a:latin typeface="Bahnschrift SemiLight" panose="020B0502040204020203" pitchFamily="34" charset="0"/>
                <a:hlinkClick r:id="rId10"/>
              </a:rPr>
              <a:t>https://cja.huji.ac.il/browser.php?mode=set&amp;id=22159</a:t>
            </a:r>
            <a:endParaRPr lang="pl-PL" sz="1400" dirty="0" smtClean="0">
              <a:latin typeface="Bahnschrift SemiLight" panose="020B0502040204020203" pitchFamily="34" charset="0"/>
            </a:endParaRPr>
          </a:p>
          <a:p>
            <a:pPr marL="171450" indent="-171450">
              <a:lnSpc>
                <a:spcPct val="150000"/>
              </a:lnSpc>
              <a:buFont typeface="Arial" panose="020B0604020202020204" pitchFamily="34" charset="0"/>
              <a:buChar char="•"/>
            </a:pPr>
            <a:r>
              <a:rPr lang="pl-PL" sz="1400" dirty="0" smtClean="0">
                <a:latin typeface="Bahnschrift SemiLight" panose="020B0502040204020203" pitchFamily="34" charset="0"/>
                <a:hlinkClick r:id="rId11"/>
              </a:rPr>
              <a:t>https://</a:t>
            </a:r>
            <a:r>
              <a:rPr lang="pl-PL" sz="1400" dirty="0" smtClean="0">
                <a:latin typeface="Bahnschrift SemiLight" panose="020B0502040204020203" pitchFamily="34" charset="0"/>
                <a:hlinkClick r:id="rId11"/>
              </a:rPr>
              <a:t>bloodandfrogs.com/wp-content/uploads/encyclopedia/poland/kirkuty/mogielnica.htm</a:t>
            </a:r>
            <a:endParaRPr lang="pl-PL" sz="1100" dirty="0" smtClean="0">
              <a:latin typeface="Bahnschrift SemiLight" panose="020B0502040204020203" pitchFamily="34" charset="0"/>
            </a:endParaRPr>
          </a:p>
          <a:p>
            <a:pPr marL="171450" indent="-171450">
              <a:buFont typeface="Arial" panose="020B0604020202020204" pitchFamily="34" charset="0"/>
              <a:buChar char="•"/>
            </a:pPr>
            <a:endParaRPr lang="pl-PL" sz="1100" dirty="0" smtClean="0">
              <a:latin typeface="Bahnschrift SemiLight" panose="020B0502040204020203" pitchFamily="34" charset="0"/>
            </a:endParaRPr>
          </a:p>
          <a:p>
            <a:pPr marL="171450" indent="-171450">
              <a:buFont typeface="Arial" panose="020B0604020202020204" pitchFamily="34" charset="0"/>
              <a:buChar char="•"/>
            </a:pPr>
            <a:endParaRPr lang="pl-PL" sz="1100" dirty="0" smtClean="0">
              <a:latin typeface="Bahnschrift SemiLight" panose="020B0502040204020203" pitchFamily="34" charset="0"/>
            </a:endParaRPr>
          </a:p>
          <a:p>
            <a:pPr marL="171450" indent="-171450">
              <a:buFont typeface="Arial" panose="020B0604020202020204" pitchFamily="34" charset="0"/>
              <a:buChar char="•"/>
            </a:pPr>
            <a:endParaRPr lang="pl-PL" sz="1100" dirty="0">
              <a:latin typeface="Bahnschrift SemiLight" panose="020B0502040204020203" pitchFamily="34" charset="0"/>
            </a:endParaRPr>
          </a:p>
          <a:p>
            <a:pPr marL="171450" indent="-171450"/>
            <a:r>
              <a:rPr lang="pl-PL" sz="1400" b="1" dirty="0" smtClean="0">
                <a:latin typeface="Bahnschrift SemiLight" panose="020B0502040204020203" pitchFamily="34" charset="0"/>
              </a:rPr>
              <a:t>Julia </a:t>
            </a:r>
            <a:r>
              <a:rPr lang="pl-PL" sz="1400" b="1" dirty="0" smtClean="0">
                <a:latin typeface="Bahnschrift SemiLight" panose="020B0502040204020203" pitchFamily="34" charset="0"/>
              </a:rPr>
              <a:t>Wiśniewska &amp; Adam Miziołek, </a:t>
            </a:r>
            <a:r>
              <a:rPr lang="pl-PL" sz="1400" b="1" dirty="0" err="1" smtClean="0">
                <a:latin typeface="Bahnschrift SemiLight" panose="020B0502040204020203" pitchFamily="34" charset="0"/>
              </a:rPr>
              <a:t>Lodz</a:t>
            </a:r>
            <a:r>
              <a:rPr lang="pl-PL" sz="1400" b="1" dirty="0" smtClean="0">
                <a:latin typeface="Bahnschrift SemiLight" panose="020B0502040204020203" pitchFamily="34" charset="0"/>
              </a:rPr>
              <a:t> </a:t>
            </a:r>
            <a:r>
              <a:rPr lang="pl-PL" sz="1400" b="1" dirty="0" err="1" smtClean="0">
                <a:latin typeface="Bahnschrift SemiLight" panose="020B0502040204020203" pitchFamily="34" charset="0"/>
              </a:rPr>
              <a:t>University</a:t>
            </a:r>
            <a:r>
              <a:rPr lang="pl-PL" sz="1400" b="1" dirty="0" smtClean="0">
                <a:latin typeface="Bahnschrift SemiLight" panose="020B0502040204020203" pitchFamily="34" charset="0"/>
              </a:rPr>
              <a:t> of Technology, 2023</a:t>
            </a:r>
            <a:endParaRPr lang="pl-PL" sz="1400" b="1" dirty="0">
              <a:latin typeface="Bahnschrift SemiLight" panose="020B0502040204020203" pitchFamily="34" charset="0"/>
            </a:endParaRPr>
          </a:p>
          <a:p>
            <a:pPr marL="171450" indent="-171450">
              <a:buFont typeface="Arial" panose="020B0604020202020204" pitchFamily="34" charset="0"/>
              <a:buChar char="•"/>
            </a:pPr>
            <a:endParaRPr lang="pl-PL" sz="1100" dirty="0">
              <a:latin typeface="Bahnschrift SemiLight" panose="020B0502040204020203" pitchFamily="34" charset="0"/>
            </a:endParaRPr>
          </a:p>
        </p:txBody>
      </p:sp>
      <p:sp>
        <p:nvSpPr>
          <p:cNvPr id="7" name="Rectangle 53">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Prostokąt 15"/>
          <p:cNvSpPr/>
          <p:nvPr/>
        </p:nvSpPr>
        <p:spPr>
          <a:xfrm>
            <a:off x="9290649" y="569343"/>
            <a:ext cx="2320505" cy="58055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Tree>
    <p:extLst>
      <p:ext uri="{BB962C8B-B14F-4D97-AF65-F5344CB8AC3E}">
        <p14:creationId xmlns:p14="http://schemas.microsoft.com/office/powerpoint/2010/main" xmlns="" val="1070092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xmlns="" id="{45618CCD-7F4C-30CB-D445-83A5D447984C}"/>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xmlns="" id="{8AEEFEA4-0EEB-9E50-8BC5-B553FB66A697}"/>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xmlns="" id="{02F21530-1570-3DC6-07C0-B34805E247E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1">
            <a:extLst>
              <a:ext uri="{FF2B5EF4-FFF2-40B4-BE49-F238E27FC236}">
                <a16:creationId xmlns:a16="http://schemas.microsoft.com/office/drawing/2014/main" xmlns="" id="{319C6F3C-CB59-B630-5DC8-E7048351BE9F}"/>
              </a:ext>
            </a:extLst>
          </p:cNvPr>
          <p:cNvSpPr txBox="1">
            <a:spLocks/>
          </p:cNvSpPr>
          <p:nvPr/>
        </p:nvSpPr>
        <p:spPr>
          <a:xfrm>
            <a:off x="817111" y="361061"/>
            <a:ext cx="4036334"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a:latin typeface="Bahnschrift SemiLight" panose="020B0502040204020203" pitchFamily="34" charset="0"/>
              </a:rPr>
              <a:t>Localisation</a:t>
            </a:r>
            <a:endParaRPr lang="pl-PL" sz="2400" dirty="0">
              <a:latin typeface="Bahnschrift SemiLight" panose="020B0502040204020203" pitchFamily="34" charset="0"/>
            </a:endParaRPr>
          </a:p>
        </p:txBody>
      </p:sp>
      <p:pic>
        <p:nvPicPr>
          <p:cNvPr id="1026" name="Picture 2" descr="Mogielnica - sztetl">
            <a:extLst>
              <a:ext uri="{FF2B5EF4-FFF2-40B4-BE49-F238E27FC236}">
                <a16:creationId xmlns:a16="http://schemas.microsoft.com/office/drawing/2014/main" xmlns="" id="{1A009B78-35AC-11E7-3C59-7812F0C83A7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10859" y="1690169"/>
            <a:ext cx="6028290" cy="373654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ytuł 1">
            <a:extLst>
              <a:ext uri="{FF2B5EF4-FFF2-40B4-BE49-F238E27FC236}">
                <a16:creationId xmlns:a16="http://schemas.microsoft.com/office/drawing/2014/main" xmlns="" id="{641B60C0-5B87-587A-4950-689CF9825F8C}"/>
              </a:ext>
            </a:extLst>
          </p:cNvPr>
          <p:cNvSpPr txBox="1">
            <a:spLocks/>
          </p:cNvSpPr>
          <p:nvPr/>
        </p:nvSpPr>
        <p:spPr>
          <a:xfrm>
            <a:off x="5810859" y="5424162"/>
            <a:ext cx="6028290" cy="45317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 b="0" i="1" dirty="0">
                <a:solidFill>
                  <a:srgbClr val="000000"/>
                </a:solidFill>
                <a:effectLst/>
                <a:latin typeface="Bahnschrift SemiLight" panose="020B0502040204020203" pitchFamily="34" charset="0"/>
              </a:rPr>
              <a:t>Source: </a:t>
            </a:r>
            <a:r>
              <a:rPr lang="pl-PL" sz="800" b="0" i="1" dirty="0">
                <a:solidFill>
                  <a:srgbClr val="000000"/>
                </a:solidFill>
                <a:effectLst/>
                <a:latin typeface="Bahnschrift SemiLight" panose="020B0502040204020203" pitchFamily="34" charset="0"/>
              </a:rPr>
              <a:t> http://cmentarze-zydowskie.pl/mogielnica021.htm</a:t>
            </a:r>
          </a:p>
          <a:p>
            <a:r>
              <a:rPr lang="pl-PL" sz="800" i="1" dirty="0" err="1">
                <a:solidFill>
                  <a:srgbClr val="000000"/>
                </a:solidFill>
                <a:latin typeface="Bahnschrift SemiLight" panose="020B0502040204020203" pitchFamily="34" charset="0"/>
              </a:rPr>
              <a:t>Title</a:t>
            </a:r>
            <a:r>
              <a:rPr lang="pl-PL" sz="800" i="1" dirty="0">
                <a:solidFill>
                  <a:srgbClr val="000000"/>
                </a:solidFill>
                <a:latin typeface="Bahnschrift SemiLight" panose="020B0502040204020203" pitchFamily="34" charset="0"/>
              </a:rPr>
              <a:t>: </a:t>
            </a:r>
            <a:r>
              <a:rPr lang="en-US" sz="800" b="0" i="1" dirty="0">
                <a:solidFill>
                  <a:srgbClr val="000000"/>
                </a:solidFill>
                <a:effectLst/>
                <a:latin typeface="Bahnschrift SemiLight" panose="020B0502040204020203" pitchFamily="34" charset="0"/>
              </a:rPr>
              <a:t>Plan of </a:t>
            </a:r>
            <a:r>
              <a:rPr lang="en-US" sz="800" b="0" i="1" dirty="0" err="1">
                <a:solidFill>
                  <a:srgbClr val="000000"/>
                </a:solidFill>
                <a:effectLst/>
                <a:latin typeface="Bahnschrift SemiLight" panose="020B0502040204020203" pitchFamily="34" charset="0"/>
              </a:rPr>
              <a:t>Mogielnica</a:t>
            </a:r>
            <a:r>
              <a:rPr lang="en-US" sz="800" b="0" i="1" dirty="0">
                <a:solidFill>
                  <a:srgbClr val="000000"/>
                </a:solidFill>
                <a:effectLst/>
                <a:latin typeface="Bahnschrift SemiLight" panose="020B0502040204020203" pitchFamily="34" charset="0"/>
              </a:rPr>
              <a:t> with marked buildings of the Jewish community (source: "Book of </a:t>
            </a:r>
            <a:r>
              <a:rPr lang="en-US" sz="800" b="0" i="1" dirty="0" err="1">
                <a:solidFill>
                  <a:srgbClr val="000000"/>
                </a:solidFill>
                <a:effectLst/>
                <a:latin typeface="Bahnschrift SemiLight" panose="020B0502040204020203" pitchFamily="34" charset="0"/>
              </a:rPr>
              <a:t>Mogielnica</a:t>
            </a:r>
            <a:r>
              <a:rPr lang="en-US" sz="800" b="0" i="1" dirty="0">
                <a:solidFill>
                  <a:srgbClr val="000000"/>
                </a:solidFill>
                <a:effectLst/>
                <a:latin typeface="Bahnschrift SemiLight" panose="020B0502040204020203" pitchFamily="34" charset="0"/>
              </a:rPr>
              <a:t> and </a:t>
            </a:r>
            <a:r>
              <a:rPr lang="en-US" sz="800" b="0" i="1" dirty="0" err="1">
                <a:solidFill>
                  <a:srgbClr val="000000"/>
                </a:solidFill>
                <a:effectLst/>
                <a:latin typeface="Bahnschrift SemiLight" panose="020B0502040204020203" pitchFamily="34" charset="0"/>
              </a:rPr>
              <a:t>Błędowa</a:t>
            </a:r>
            <a:r>
              <a:rPr lang="en-US" sz="800" b="0" i="1" dirty="0">
                <a:solidFill>
                  <a:srgbClr val="000000"/>
                </a:solidFill>
                <a:effectLst/>
                <a:latin typeface="Bahnschrift SemiLight" panose="020B0502040204020203" pitchFamily="34" charset="0"/>
              </a:rPr>
              <a:t> Remembrance")</a:t>
            </a:r>
            <a:endParaRPr lang="pl-PL" sz="800" dirty="0">
              <a:latin typeface="Bahnschrift SemiLight" panose="020B0502040204020203" pitchFamily="34" charset="0"/>
            </a:endParaRPr>
          </a:p>
        </p:txBody>
      </p:sp>
      <p:pic>
        <p:nvPicPr>
          <p:cNvPr id="16" name="Obraz 15">
            <a:extLst>
              <a:ext uri="{FF2B5EF4-FFF2-40B4-BE49-F238E27FC236}">
                <a16:creationId xmlns:a16="http://schemas.microsoft.com/office/drawing/2014/main" xmlns="" id="{E8CF812F-4A71-A29B-67A0-574EF9182809}"/>
              </a:ext>
            </a:extLst>
          </p:cNvPr>
          <p:cNvPicPr>
            <a:picLocks noChangeAspect="1"/>
          </p:cNvPicPr>
          <p:nvPr/>
        </p:nvPicPr>
        <p:blipFill>
          <a:blip r:embed="rId3" cstate="print"/>
          <a:stretch>
            <a:fillRect/>
          </a:stretch>
        </p:blipFill>
        <p:spPr>
          <a:xfrm>
            <a:off x="271685" y="1690169"/>
            <a:ext cx="5048509" cy="3733992"/>
          </a:xfrm>
          <a:prstGeom prst="rect">
            <a:avLst/>
          </a:prstGeom>
        </p:spPr>
      </p:pic>
      <p:sp>
        <p:nvSpPr>
          <p:cNvPr id="17" name="Tytuł 1">
            <a:extLst>
              <a:ext uri="{FF2B5EF4-FFF2-40B4-BE49-F238E27FC236}">
                <a16:creationId xmlns:a16="http://schemas.microsoft.com/office/drawing/2014/main" xmlns="" id="{B58A9542-B2B3-9F73-822B-8A98B0C992C1}"/>
              </a:ext>
            </a:extLst>
          </p:cNvPr>
          <p:cNvSpPr txBox="1">
            <a:spLocks/>
          </p:cNvSpPr>
          <p:nvPr/>
        </p:nvSpPr>
        <p:spPr>
          <a:xfrm>
            <a:off x="271685" y="5455722"/>
            <a:ext cx="5048509" cy="32571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 b="0" i="1" dirty="0">
                <a:solidFill>
                  <a:srgbClr val="000000"/>
                </a:solidFill>
                <a:effectLst/>
                <a:latin typeface="Bahnschrift SemiLight" panose="020B0502040204020203" pitchFamily="34" charset="0"/>
              </a:rPr>
              <a:t>Source: https://www.openstreetmap.org/search?query=Mogielnica#map=8/51.690/20.723</a:t>
            </a:r>
            <a:endParaRPr lang="pl-PL" sz="800" dirty="0">
              <a:latin typeface="Bahnschrift SemiLight" panose="020B0502040204020203" pitchFamily="34" charset="0"/>
            </a:endParaRPr>
          </a:p>
        </p:txBody>
      </p:sp>
    </p:spTree>
    <p:extLst>
      <p:ext uri="{BB962C8B-B14F-4D97-AF65-F5344CB8AC3E}">
        <p14:creationId xmlns:p14="http://schemas.microsoft.com/office/powerpoint/2010/main" xmlns="" val="3400571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xmlns="" id="{45618CCD-7F4C-30CB-D445-83A5D447984C}"/>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xmlns="" id="{8AEEFEA4-0EEB-9E50-8BC5-B553FB66A697}"/>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xmlns="" id="{02F21530-1570-3DC6-07C0-B34805E247E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1">
            <a:extLst>
              <a:ext uri="{FF2B5EF4-FFF2-40B4-BE49-F238E27FC236}">
                <a16:creationId xmlns:a16="http://schemas.microsoft.com/office/drawing/2014/main" xmlns="" id="{319C6F3C-CB59-B630-5DC8-E7048351BE9F}"/>
              </a:ext>
            </a:extLst>
          </p:cNvPr>
          <p:cNvSpPr txBox="1">
            <a:spLocks/>
          </p:cNvSpPr>
          <p:nvPr/>
        </p:nvSpPr>
        <p:spPr>
          <a:xfrm>
            <a:off x="817111" y="364313"/>
            <a:ext cx="4036334"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a:latin typeface="Bahnschrift SemiLight" panose="020B0502040204020203" pitchFamily="34" charset="0"/>
              </a:rPr>
              <a:t>History</a:t>
            </a:r>
            <a:endParaRPr lang="pl-PL" sz="2400" dirty="0">
              <a:latin typeface="Bahnschrift SemiLight" panose="020B0502040204020203" pitchFamily="34" charset="0"/>
            </a:endParaRPr>
          </a:p>
        </p:txBody>
      </p:sp>
      <p:sp>
        <p:nvSpPr>
          <p:cNvPr id="2" name="Tytuł 1">
            <a:extLst>
              <a:ext uri="{FF2B5EF4-FFF2-40B4-BE49-F238E27FC236}">
                <a16:creationId xmlns:a16="http://schemas.microsoft.com/office/drawing/2014/main" xmlns="" id="{672C3546-F083-E526-F068-6E57C4D06E35}"/>
              </a:ext>
            </a:extLst>
          </p:cNvPr>
          <p:cNvSpPr txBox="1">
            <a:spLocks/>
          </p:cNvSpPr>
          <p:nvPr/>
        </p:nvSpPr>
        <p:spPr>
          <a:xfrm>
            <a:off x="817109" y="1147727"/>
            <a:ext cx="6901745" cy="170296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400" b="1" i="0" dirty="0">
                <a:solidFill>
                  <a:srgbClr val="4E4E4E"/>
                </a:solidFill>
                <a:effectLst/>
                <a:latin typeface="Bahnschrift SemiLight" panose="020B0502040204020203" pitchFamily="34" charset="0"/>
              </a:rPr>
              <a:t>The synagogue in </a:t>
            </a:r>
            <a:r>
              <a:rPr lang="en-US" sz="1400" b="1" i="0" dirty="0" err="1">
                <a:solidFill>
                  <a:srgbClr val="4E4E4E"/>
                </a:solidFill>
                <a:effectLst/>
                <a:latin typeface="Bahnschrift SemiLight" panose="020B0502040204020203" pitchFamily="34" charset="0"/>
              </a:rPr>
              <a:t>Mogielnica</a:t>
            </a:r>
            <a:r>
              <a:rPr lang="en-US" sz="1400" b="1" i="0" dirty="0">
                <a:solidFill>
                  <a:srgbClr val="4E4E4E"/>
                </a:solidFill>
                <a:effectLst/>
                <a:latin typeface="Bahnschrift SemiLight" panose="020B0502040204020203" pitchFamily="34" charset="0"/>
              </a:rPr>
              <a:t> </a:t>
            </a:r>
            <a:r>
              <a:rPr lang="en-US" sz="1400" i="0" dirty="0">
                <a:solidFill>
                  <a:srgbClr val="4E4E4E"/>
                </a:solidFill>
                <a:effectLst/>
                <a:latin typeface="Bahnschrift SemiLight" panose="020B0502040204020203" pitchFamily="34" charset="0"/>
              </a:rPr>
              <a:t>was established in </a:t>
            </a:r>
            <a:r>
              <a:rPr lang="en-US" sz="1400" b="1" i="0" dirty="0" smtClean="0">
                <a:solidFill>
                  <a:srgbClr val="4E4E4E"/>
                </a:solidFill>
                <a:effectLst/>
                <a:latin typeface="Bahnschrift SemiLight" panose="020B0502040204020203" pitchFamily="34" charset="0"/>
              </a:rPr>
              <a:t>1856</a:t>
            </a:r>
            <a:r>
              <a:rPr lang="en-US" sz="1400" i="0" dirty="0" smtClean="0">
                <a:solidFill>
                  <a:srgbClr val="4E4E4E"/>
                </a:solidFill>
                <a:effectLst/>
                <a:latin typeface="Bahnschrift SemiLight" panose="020B0502040204020203" pitchFamily="34" charset="0"/>
              </a:rPr>
              <a:t>.</a:t>
            </a:r>
            <a:r>
              <a:rPr lang="pl-PL" sz="1400" i="0" dirty="0" smtClean="0">
                <a:solidFill>
                  <a:srgbClr val="4E4E4E"/>
                </a:solidFill>
                <a:effectLst/>
                <a:latin typeface="Bahnschrift SemiLight" panose="020B0502040204020203" pitchFamily="34" charset="0"/>
              </a:rPr>
              <a:t> </a:t>
            </a:r>
            <a:r>
              <a:rPr lang="en-US" sz="1400" i="0" dirty="0" smtClean="0">
                <a:solidFill>
                  <a:srgbClr val="4E4E4E"/>
                </a:solidFill>
                <a:effectLst/>
                <a:latin typeface="Bahnschrift SemiLight" panose="020B0502040204020203" pitchFamily="34" charset="0"/>
              </a:rPr>
              <a:t>It </a:t>
            </a:r>
            <a:r>
              <a:rPr lang="en-US" sz="1400" i="0" dirty="0">
                <a:solidFill>
                  <a:srgbClr val="4E4E4E"/>
                </a:solidFill>
                <a:effectLst/>
                <a:latin typeface="Bahnschrift SemiLight" panose="020B0502040204020203" pitchFamily="34" charset="0"/>
              </a:rPr>
              <a:t>was located at </a:t>
            </a:r>
            <a:r>
              <a:rPr lang="pl-PL" sz="1400" i="0" dirty="0">
                <a:solidFill>
                  <a:srgbClr val="4E4E4E"/>
                </a:solidFill>
                <a:effectLst/>
                <a:latin typeface="Bahnschrift SemiLight" panose="020B0502040204020203" pitchFamily="34" charset="0"/>
              </a:rPr>
              <a:t>Dół </a:t>
            </a:r>
            <a:r>
              <a:rPr lang="pl-PL" sz="1400" i="0" dirty="0" err="1">
                <a:solidFill>
                  <a:srgbClr val="4E4E4E"/>
                </a:solidFill>
                <a:effectLst/>
                <a:latin typeface="Bahnschrift SemiLight" panose="020B0502040204020203" pitchFamily="34" charset="0"/>
              </a:rPr>
              <a:t>Street</a:t>
            </a:r>
            <a:r>
              <a:rPr lang="en-US" sz="1400" i="0" dirty="0">
                <a:solidFill>
                  <a:srgbClr val="4E4E4E"/>
                </a:solidFill>
                <a:effectLst/>
                <a:latin typeface="Bahnschrift SemiLight" panose="020B0502040204020203" pitchFamily="34" charset="0"/>
              </a:rPr>
              <a:t>. It was destroyed by the Germans during World War II. Not rebuilt after the war. </a:t>
            </a:r>
            <a:endParaRPr lang="pl-PL" sz="1400" i="0" dirty="0">
              <a:solidFill>
                <a:srgbClr val="4E4E4E"/>
              </a:solidFill>
              <a:effectLst/>
              <a:latin typeface="Bahnschrift SemiLight" panose="020B0502040204020203" pitchFamily="34" charset="0"/>
            </a:endParaRPr>
          </a:p>
          <a:p>
            <a:pPr algn="just"/>
            <a:endParaRPr lang="pl-PL" sz="1400" i="0" dirty="0" smtClean="0">
              <a:solidFill>
                <a:srgbClr val="4E4E4E"/>
              </a:solidFill>
              <a:effectLst/>
              <a:latin typeface="Bahnschrift SemiLight" panose="020B0502040204020203" pitchFamily="34" charset="0"/>
            </a:endParaRPr>
          </a:p>
          <a:p>
            <a:pPr algn="just"/>
            <a:r>
              <a:rPr lang="en-US" sz="1400" i="0" dirty="0" smtClean="0">
                <a:solidFill>
                  <a:srgbClr val="4E4E4E"/>
                </a:solidFill>
                <a:effectLst/>
                <a:latin typeface="Bahnschrift SemiLight" panose="020B0502040204020203" pitchFamily="34" charset="0"/>
              </a:rPr>
              <a:t>The </a:t>
            </a:r>
            <a:r>
              <a:rPr lang="en-US" sz="1400" i="0" dirty="0">
                <a:solidFill>
                  <a:srgbClr val="4E4E4E"/>
                </a:solidFill>
                <a:effectLst/>
                <a:latin typeface="Bahnschrift SemiLight" panose="020B0502040204020203" pitchFamily="34" charset="0"/>
              </a:rPr>
              <a:t>wooden building was covered with a </a:t>
            </a:r>
            <a:r>
              <a:rPr lang="pl-PL" sz="1400" i="0" dirty="0">
                <a:solidFill>
                  <a:srgbClr val="4E4E4E"/>
                </a:solidFill>
                <a:effectLst/>
                <a:latin typeface="Bahnschrift SemiLight" panose="020B0502040204020203" pitchFamily="34" charset="0"/>
              </a:rPr>
              <a:t>„</a:t>
            </a:r>
            <a:r>
              <a:rPr lang="en-US" sz="1400" i="0" dirty="0">
                <a:solidFill>
                  <a:srgbClr val="4E4E4E"/>
                </a:solidFill>
                <a:effectLst/>
                <a:latin typeface="Bahnschrift SemiLight" panose="020B0502040204020203" pitchFamily="34" charset="0"/>
              </a:rPr>
              <a:t>broken</a:t>
            </a:r>
            <a:r>
              <a:rPr lang="pl-PL" sz="1400" i="0" dirty="0">
                <a:solidFill>
                  <a:srgbClr val="4E4E4E"/>
                </a:solidFill>
                <a:effectLst/>
                <a:latin typeface="Bahnschrift SemiLight" panose="020B0502040204020203" pitchFamily="34" charset="0"/>
              </a:rPr>
              <a:t>”</a:t>
            </a:r>
            <a:r>
              <a:rPr lang="en-US" sz="1400" i="0" dirty="0">
                <a:solidFill>
                  <a:srgbClr val="4E4E4E"/>
                </a:solidFill>
                <a:effectLst/>
                <a:latin typeface="Bahnschrift SemiLight" panose="020B0502040204020203" pitchFamily="34" charset="0"/>
              </a:rPr>
              <a:t> Polish roof, supported on four columns from the front. The synagogue had a square prayer hall with four windows and two women's rooms. </a:t>
            </a:r>
            <a:r>
              <a:rPr lang="en-US" sz="1400" i="0" dirty="0" smtClean="0">
                <a:solidFill>
                  <a:srgbClr val="4E4E4E"/>
                </a:solidFill>
                <a:effectLst/>
                <a:latin typeface="Bahnschrift SemiLight" panose="020B0502040204020203" pitchFamily="34" charset="0"/>
              </a:rPr>
              <a:t>The </a:t>
            </a:r>
            <a:r>
              <a:rPr lang="en-US" sz="1400" i="0" dirty="0">
                <a:solidFill>
                  <a:srgbClr val="4E4E4E"/>
                </a:solidFill>
                <a:effectLst/>
                <a:latin typeface="Bahnschrift SemiLight" panose="020B0502040204020203" pitchFamily="34" charset="0"/>
              </a:rPr>
              <a:t>interior walls are decorated with polychrome.</a:t>
            </a:r>
            <a:endParaRPr lang="pl-PL" sz="1400" i="0" dirty="0">
              <a:solidFill>
                <a:srgbClr val="4E4E4E"/>
              </a:solidFill>
              <a:effectLst/>
              <a:latin typeface="Bahnschrift SemiLight" panose="020B0502040204020203" pitchFamily="34" charset="0"/>
            </a:endParaRPr>
          </a:p>
        </p:txBody>
      </p:sp>
      <p:pic>
        <p:nvPicPr>
          <p:cNvPr id="6" name="Obraz 5" descr="Obraz zawierający tekst, rysowanie, diagram, Prostokąt&#10;&#10;Opis wygenerowany automatycznie">
            <a:extLst>
              <a:ext uri="{FF2B5EF4-FFF2-40B4-BE49-F238E27FC236}">
                <a16:creationId xmlns:a16="http://schemas.microsoft.com/office/drawing/2014/main" xmlns="" id="{48D86ADE-1825-F614-2739-3C77E01C36E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732147" y="1043087"/>
            <a:ext cx="3093017" cy="5327686"/>
          </a:xfrm>
          <a:prstGeom prst="rect">
            <a:avLst/>
          </a:prstGeom>
        </p:spPr>
      </p:pic>
      <p:sp>
        <p:nvSpPr>
          <p:cNvPr id="7" name="Tytuł 1">
            <a:extLst>
              <a:ext uri="{FF2B5EF4-FFF2-40B4-BE49-F238E27FC236}">
                <a16:creationId xmlns:a16="http://schemas.microsoft.com/office/drawing/2014/main" xmlns="" id="{DA166DA5-EBE0-137D-FF91-ECF7E16A1CEB}"/>
              </a:ext>
            </a:extLst>
          </p:cNvPr>
          <p:cNvSpPr txBox="1">
            <a:spLocks/>
          </p:cNvSpPr>
          <p:nvPr/>
        </p:nvSpPr>
        <p:spPr>
          <a:xfrm>
            <a:off x="6243753" y="5857461"/>
            <a:ext cx="2488394" cy="513311"/>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l-PL" sz="800" dirty="0">
                <a:latin typeface="Bahnschrift SemiLight" panose="020B0502040204020203" pitchFamily="34" charset="0"/>
              </a:rPr>
              <a:t>Source: https://pl.wikipedia.org/wiki/Synagoga_w_Mogielnicy#/media/Plik:Synagoga_w_Mogielnicy_01.jpg</a:t>
            </a:r>
          </a:p>
          <a:p>
            <a:pPr algn="r"/>
            <a:r>
              <a:rPr lang="pl-PL" sz="800" dirty="0" err="1">
                <a:latin typeface="Bahnschrift SemiLight" panose="020B0502040204020203" pitchFamily="34" charset="0"/>
              </a:rPr>
              <a:t>Title</a:t>
            </a:r>
            <a:r>
              <a:rPr lang="pl-PL" sz="800" dirty="0">
                <a:latin typeface="Bahnschrift SemiLight" panose="020B0502040204020203" pitchFamily="34" charset="0"/>
              </a:rPr>
              <a:t>: Plan of the </a:t>
            </a:r>
            <a:r>
              <a:rPr lang="pl-PL" sz="800" dirty="0" err="1">
                <a:latin typeface="Bahnschrift SemiLight" panose="020B0502040204020203" pitchFamily="34" charset="0"/>
              </a:rPr>
              <a:t>synagogue</a:t>
            </a:r>
            <a:r>
              <a:rPr lang="pl-PL" sz="800" dirty="0">
                <a:latin typeface="Bahnschrift SemiLight" panose="020B0502040204020203" pitchFamily="34" charset="0"/>
              </a:rPr>
              <a:t> in Mogielnica</a:t>
            </a:r>
          </a:p>
        </p:txBody>
      </p:sp>
      <p:pic>
        <p:nvPicPr>
          <p:cNvPr id="14" name="Obraz 13">
            <a:extLst>
              <a:ext uri="{FF2B5EF4-FFF2-40B4-BE49-F238E27FC236}">
                <a16:creationId xmlns:a16="http://schemas.microsoft.com/office/drawing/2014/main" xmlns="" id="{F391F685-EA8F-BCDF-09C0-C69019212167}"/>
              </a:ext>
            </a:extLst>
          </p:cNvPr>
          <p:cNvPicPr>
            <a:picLocks noChangeAspect="1"/>
          </p:cNvPicPr>
          <p:nvPr/>
        </p:nvPicPr>
        <p:blipFill>
          <a:blip r:embed="rId3" cstate="print"/>
          <a:stretch>
            <a:fillRect/>
          </a:stretch>
        </p:blipFill>
        <p:spPr>
          <a:xfrm>
            <a:off x="817108" y="2667966"/>
            <a:ext cx="5426645" cy="3702806"/>
          </a:xfrm>
          <a:prstGeom prst="rect">
            <a:avLst/>
          </a:prstGeom>
        </p:spPr>
      </p:pic>
      <p:sp>
        <p:nvSpPr>
          <p:cNvPr id="15" name="Tytuł 1">
            <a:extLst>
              <a:ext uri="{FF2B5EF4-FFF2-40B4-BE49-F238E27FC236}">
                <a16:creationId xmlns:a16="http://schemas.microsoft.com/office/drawing/2014/main" xmlns="" id="{F545E185-5669-0B4E-AD3C-415A494735CD}"/>
              </a:ext>
            </a:extLst>
          </p:cNvPr>
          <p:cNvSpPr txBox="1">
            <a:spLocks/>
          </p:cNvSpPr>
          <p:nvPr/>
        </p:nvSpPr>
        <p:spPr>
          <a:xfrm>
            <a:off x="6450227" y="2667966"/>
            <a:ext cx="2359096" cy="20549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800" dirty="0">
                <a:latin typeface="Bahnschrift SemiLight" panose="020B0502040204020203" pitchFamily="34" charset="0"/>
              </a:rPr>
              <a:t>Source: </a:t>
            </a:r>
            <a:r>
              <a:rPr lang="pl-PL" sz="800" dirty="0" smtClean="0">
                <a:latin typeface="Bahnschrift SemiLight" panose="020B0502040204020203" pitchFamily="34" charset="0"/>
              </a:rPr>
              <a:t>„Gates </a:t>
            </a:r>
            <a:r>
              <a:rPr lang="pl-PL" sz="800" dirty="0">
                <a:latin typeface="Bahnschrift SemiLight" panose="020B0502040204020203" pitchFamily="34" charset="0"/>
              </a:rPr>
              <a:t>of </a:t>
            </a:r>
            <a:r>
              <a:rPr lang="pl-PL" sz="800" dirty="0" err="1" smtClean="0">
                <a:latin typeface="Bahnschrift SemiLight" panose="020B0502040204020203" pitchFamily="34" charset="0"/>
              </a:rPr>
              <a:t>Heaven</a:t>
            </a:r>
            <a:r>
              <a:rPr lang="pl-PL" sz="800" dirty="0" smtClean="0">
                <a:latin typeface="Bahnschrift SemiLight" panose="020B0502040204020203" pitchFamily="34" charset="0"/>
              </a:rPr>
              <a:t>”</a:t>
            </a:r>
            <a:endParaRPr lang="pl-PL" sz="800" dirty="0">
              <a:latin typeface="Bahnschrift SemiLight" panose="020B0502040204020203" pitchFamily="34" charset="0"/>
            </a:endParaRPr>
          </a:p>
        </p:txBody>
      </p:sp>
    </p:spTree>
    <p:extLst>
      <p:ext uri="{BB962C8B-B14F-4D97-AF65-F5344CB8AC3E}">
        <p14:creationId xmlns:p14="http://schemas.microsoft.com/office/powerpoint/2010/main" xmlns="" val="2890067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xmlns="" id="{45618CCD-7F4C-30CB-D445-83A5D447984C}"/>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xmlns="" id="{8AEEFEA4-0EEB-9E50-8BC5-B553FB66A697}"/>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xmlns="" id="{02F21530-1570-3DC6-07C0-B34805E247E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1">
            <a:extLst>
              <a:ext uri="{FF2B5EF4-FFF2-40B4-BE49-F238E27FC236}">
                <a16:creationId xmlns:a16="http://schemas.microsoft.com/office/drawing/2014/main" xmlns="" id="{319C6F3C-CB59-B630-5DC8-E7048351BE9F}"/>
              </a:ext>
            </a:extLst>
          </p:cNvPr>
          <p:cNvSpPr txBox="1">
            <a:spLocks/>
          </p:cNvSpPr>
          <p:nvPr/>
        </p:nvSpPr>
        <p:spPr>
          <a:xfrm>
            <a:off x="817111" y="364313"/>
            <a:ext cx="4036334"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a:latin typeface="Bahnschrift SemiLight" panose="020B0502040204020203" pitchFamily="34" charset="0"/>
              </a:rPr>
              <a:t>Interior </a:t>
            </a:r>
            <a:r>
              <a:rPr lang="pl-PL" sz="2400" dirty="0" err="1">
                <a:latin typeface="Bahnschrift SemiLight" panose="020B0502040204020203" pitchFamily="34" charset="0"/>
              </a:rPr>
              <a:t>photos</a:t>
            </a:r>
            <a:endParaRPr lang="pl-PL" sz="2400" dirty="0">
              <a:latin typeface="Bahnschrift SemiLight" panose="020B0502040204020203" pitchFamily="34" charset="0"/>
            </a:endParaRPr>
          </a:p>
        </p:txBody>
      </p:sp>
      <p:pic>
        <p:nvPicPr>
          <p:cNvPr id="4" name="Obraz 3" descr="Obraz zawierający budynek, czarne i białe, brama, czarne&#10;&#10;Opis wygenerowany automatycznie">
            <a:extLst>
              <a:ext uri="{FF2B5EF4-FFF2-40B4-BE49-F238E27FC236}">
                <a16:creationId xmlns:a16="http://schemas.microsoft.com/office/drawing/2014/main" xmlns="" id="{B953F143-DF40-A2C9-AA9B-157BF1B2AE3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4624" y="1179443"/>
            <a:ext cx="3108552" cy="4126396"/>
          </a:xfrm>
          <a:prstGeom prst="rect">
            <a:avLst/>
          </a:prstGeom>
        </p:spPr>
      </p:pic>
      <p:pic>
        <p:nvPicPr>
          <p:cNvPr id="8" name="Obraz 7" descr="Obraz zawierający ubrania, czarne i białe, ramka na zdjęcia, monochromatyzm&#10;&#10;Opis wygenerowany automatycznie">
            <a:extLst>
              <a:ext uri="{FF2B5EF4-FFF2-40B4-BE49-F238E27FC236}">
                <a16:creationId xmlns:a16="http://schemas.microsoft.com/office/drawing/2014/main" xmlns="" id="{62D0EE8B-57B1-43E1-390B-B5C09B2875D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12717" y="1179443"/>
            <a:ext cx="3252976" cy="4126396"/>
          </a:xfrm>
          <a:prstGeom prst="rect">
            <a:avLst/>
          </a:prstGeom>
        </p:spPr>
      </p:pic>
      <p:pic>
        <p:nvPicPr>
          <p:cNvPr id="17" name="Obraz 16" descr="Obraz zawierający schody, budynek, zrzut ekranu, monochromatyzm&#10;&#10;Opis wygenerowany automatycznie">
            <a:extLst>
              <a:ext uri="{FF2B5EF4-FFF2-40B4-BE49-F238E27FC236}">
                <a16:creationId xmlns:a16="http://schemas.microsoft.com/office/drawing/2014/main" xmlns="" id="{1274E614-8526-266D-70ED-4F43E4F36E5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35234" y="1349874"/>
            <a:ext cx="5022141" cy="3785533"/>
          </a:xfrm>
          <a:prstGeom prst="rect">
            <a:avLst/>
          </a:prstGeom>
        </p:spPr>
      </p:pic>
      <p:sp>
        <p:nvSpPr>
          <p:cNvPr id="18" name="Tytuł 1">
            <a:extLst>
              <a:ext uri="{FF2B5EF4-FFF2-40B4-BE49-F238E27FC236}">
                <a16:creationId xmlns:a16="http://schemas.microsoft.com/office/drawing/2014/main" xmlns="" id="{6C457CB1-97F1-62FB-86F0-5DE6C7D122B8}"/>
              </a:ext>
            </a:extLst>
          </p:cNvPr>
          <p:cNvSpPr txBox="1">
            <a:spLocks/>
          </p:cNvSpPr>
          <p:nvPr/>
        </p:nvSpPr>
        <p:spPr>
          <a:xfrm>
            <a:off x="7035234" y="5305839"/>
            <a:ext cx="3108552" cy="559730"/>
          </a:xfrm>
          <a:prstGeom prst="rect">
            <a:avLst/>
          </a:prstGeom>
        </p:spPr>
        <p:txBody>
          <a:bodyPr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 b="0" i="1" dirty="0">
                <a:solidFill>
                  <a:srgbClr val="000000"/>
                </a:solidFill>
                <a:effectLst/>
                <a:latin typeface="Bahnschrift SemiLight" panose="020B0502040204020203" pitchFamily="34" charset="0"/>
              </a:rPr>
              <a:t>Source: Collection of the Institute of Art of the Polish Academy of Sciences, Warsaw, file number </a:t>
            </a:r>
            <a:r>
              <a:rPr lang="pl-PL" sz="800" b="0" i="0" dirty="0">
                <a:solidFill>
                  <a:srgbClr val="333333"/>
                </a:solidFill>
                <a:effectLst/>
                <a:latin typeface="Open Sans" panose="020B0606030504020204" pitchFamily="34" charset="0"/>
              </a:rPr>
              <a:t>8281</a:t>
            </a:r>
          </a:p>
          <a:p>
            <a:r>
              <a:rPr lang="en-US" sz="800" b="0" i="1" dirty="0">
                <a:solidFill>
                  <a:srgbClr val="000000"/>
                </a:solidFill>
                <a:effectLst/>
                <a:latin typeface="Bahnschrift SemiLight" panose="020B0502040204020203" pitchFamily="34" charset="0"/>
              </a:rPr>
              <a:t>Title: Interior of the synagogue in </a:t>
            </a:r>
            <a:r>
              <a:rPr lang="en-US" sz="800" b="0" i="1" dirty="0" err="1">
                <a:solidFill>
                  <a:srgbClr val="000000"/>
                </a:solidFill>
                <a:effectLst/>
                <a:latin typeface="Bahnschrift SemiLight" panose="020B0502040204020203" pitchFamily="34" charset="0"/>
              </a:rPr>
              <a:t>Mogielnica</a:t>
            </a:r>
            <a:r>
              <a:rPr lang="en-US" sz="800" b="0" i="1" dirty="0">
                <a:solidFill>
                  <a:srgbClr val="000000"/>
                </a:solidFill>
                <a:effectLst/>
                <a:latin typeface="Bahnschrift SemiLight" panose="020B0502040204020203" pitchFamily="34" charset="0"/>
              </a:rPr>
              <a:t> - bimah.</a:t>
            </a:r>
            <a:endParaRPr lang="pl-PL" sz="800" b="0" i="1" dirty="0">
              <a:solidFill>
                <a:srgbClr val="000000"/>
              </a:solidFill>
              <a:effectLst/>
              <a:latin typeface="Bahnschrift SemiLight" panose="020B0502040204020203" pitchFamily="34" charset="0"/>
            </a:endParaRPr>
          </a:p>
          <a:p>
            <a:r>
              <a:rPr lang="en-US" sz="800" b="0" i="1" dirty="0">
                <a:solidFill>
                  <a:srgbClr val="000000"/>
                </a:solidFill>
                <a:effectLst/>
                <a:latin typeface="Bahnschrift SemiLight" panose="020B0502040204020203" pitchFamily="34" charset="0"/>
              </a:rPr>
              <a:t>Author: </a:t>
            </a:r>
            <a:r>
              <a:rPr lang="pl-PL" sz="800" b="0" i="1" dirty="0" err="1">
                <a:solidFill>
                  <a:srgbClr val="000000"/>
                </a:solidFill>
                <a:effectLst/>
                <a:latin typeface="Bahnschrift SemiLight" panose="020B0502040204020203" pitchFamily="34" charset="0"/>
              </a:rPr>
              <a:t>Unknown</a:t>
            </a:r>
            <a:endParaRPr lang="pl-PL" sz="800" b="0" i="1" dirty="0">
              <a:solidFill>
                <a:srgbClr val="000000"/>
              </a:solidFill>
              <a:effectLst/>
              <a:latin typeface="Bahnschrift SemiLight" panose="020B0502040204020203" pitchFamily="34" charset="0"/>
            </a:endParaRPr>
          </a:p>
          <a:p>
            <a:r>
              <a:rPr lang="en-US" sz="800" b="0" i="1" dirty="0">
                <a:solidFill>
                  <a:srgbClr val="000000"/>
                </a:solidFill>
                <a:effectLst/>
                <a:latin typeface="Bahnschrift SemiLight" panose="020B0502040204020203" pitchFamily="34" charset="0"/>
              </a:rPr>
              <a:t>Date of execution: August 23, 2017</a:t>
            </a:r>
            <a:endParaRPr lang="pl-PL" sz="800" b="0" i="1" dirty="0">
              <a:solidFill>
                <a:srgbClr val="000000"/>
              </a:solidFill>
              <a:effectLst/>
              <a:latin typeface="Bahnschrift SemiLight" panose="020B0502040204020203" pitchFamily="34" charset="0"/>
            </a:endParaRPr>
          </a:p>
          <a:p>
            <a:r>
              <a:rPr lang="en-US" sz="800" b="0" i="1" dirty="0">
                <a:solidFill>
                  <a:srgbClr val="000000"/>
                </a:solidFill>
                <a:effectLst/>
                <a:latin typeface="Bahnschrift SemiLight" panose="020B0502040204020203" pitchFamily="34" charset="0"/>
              </a:rPr>
              <a:t>D: </a:t>
            </a:r>
            <a:r>
              <a:rPr lang="pl-PL" sz="800" b="0" i="0" dirty="0">
                <a:solidFill>
                  <a:srgbClr val="333333"/>
                </a:solidFill>
                <a:effectLst/>
                <a:latin typeface="Open Sans" panose="020B0606030504020204" pitchFamily="34" charset="0"/>
              </a:rPr>
              <a:t>28954</a:t>
            </a:r>
            <a:endParaRPr lang="pl-PL" sz="1100" dirty="0">
              <a:latin typeface="Bahnschrift SemiLight" panose="020B0502040204020203" pitchFamily="34" charset="0"/>
            </a:endParaRPr>
          </a:p>
        </p:txBody>
      </p:sp>
      <p:sp>
        <p:nvSpPr>
          <p:cNvPr id="19" name="Tytuł 1">
            <a:extLst>
              <a:ext uri="{FF2B5EF4-FFF2-40B4-BE49-F238E27FC236}">
                <a16:creationId xmlns:a16="http://schemas.microsoft.com/office/drawing/2014/main" xmlns="" id="{7474AC3E-A59A-CB8F-A337-F7ABCCDA582C}"/>
              </a:ext>
            </a:extLst>
          </p:cNvPr>
          <p:cNvSpPr txBox="1">
            <a:spLocks/>
          </p:cNvSpPr>
          <p:nvPr/>
        </p:nvSpPr>
        <p:spPr>
          <a:xfrm>
            <a:off x="3512717" y="5305839"/>
            <a:ext cx="3108552" cy="559730"/>
          </a:xfrm>
          <a:prstGeom prst="rect">
            <a:avLst/>
          </a:prstGeom>
        </p:spPr>
        <p:txBody>
          <a:bodyPr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 b="0" i="1" dirty="0">
                <a:solidFill>
                  <a:srgbClr val="000000"/>
                </a:solidFill>
                <a:effectLst/>
                <a:latin typeface="Bahnschrift SemiLight" panose="020B0502040204020203" pitchFamily="34" charset="0"/>
              </a:rPr>
              <a:t>Source: Collection of the Institute of Art of the Polish Academy of Sciences, Warsaw, file number </a:t>
            </a:r>
            <a:r>
              <a:rPr lang="pl-PL" sz="800" b="0" i="1" dirty="0">
                <a:solidFill>
                  <a:srgbClr val="000000"/>
                </a:solidFill>
                <a:effectLst/>
                <a:latin typeface="Bahnschrift SemiLight" panose="020B0502040204020203" pitchFamily="34" charset="0"/>
              </a:rPr>
              <a:t>0093</a:t>
            </a:r>
          </a:p>
          <a:p>
            <a:r>
              <a:rPr lang="en-US" sz="800" b="0" i="1" dirty="0">
                <a:solidFill>
                  <a:srgbClr val="000000"/>
                </a:solidFill>
                <a:effectLst/>
                <a:latin typeface="Bahnschrift SemiLight" panose="020B0502040204020203" pitchFamily="34" charset="0"/>
              </a:rPr>
              <a:t>Title: The interior of the synagogue in </a:t>
            </a:r>
            <a:r>
              <a:rPr lang="en-US" sz="800" b="0" i="1" dirty="0" err="1">
                <a:solidFill>
                  <a:srgbClr val="000000"/>
                </a:solidFill>
                <a:effectLst/>
                <a:latin typeface="Bahnschrift SemiLight" panose="020B0502040204020203" pitchFamily="34" charset="0"/>
              </a:rPr>
              <a:t>Mogielnica</a:t>
            </a:r>
            <a:r>
              <a:rPr lang="en-US" sz="800" b="0" i="1" dirty="0">
                <a:solidFill>
                  <a:srgbClr val="000000"/>
                </a:solidFill>
                <a:effectLst/>
                <a:latin typeface="Bahnschrift SemiLight" panose="020B0502040204020203" pitchFamily="34" charset="0"/>
              </a:rPr>
              <a:t> - </a:t>
            </a:r>
            <a:r>
              <a:rPr lang="en-US" sz="800" b="0" i="1" dirty="0" err="1">
                <a:solidFill>
                  <a:srgbClr val="000000"/>
                </a:solidFill>
                <a:effectLst/>
                <a:latin typeface="Bahnschrift SemiLight" panose="020B0502040204020203" pitchFamily="34" charset="0"/>
              </a:rPr>
              <a:t>aron</a:t>
            </a:r>
            <a:r>
              <a:rPr lang="en-US" sz="800" b="0" i="1" dirty="0">
                <a:solidFill>
                  <a:srgbClr val="000000"/>
                </a:solidFill>
                <a:effectLst/>
                <a:latin typeface="Bahnschrift SemiLight" panose="020B0502040204020203" pitchFamily="34" charset="0"/>
              </a:rPr>
              <a:t> ha-</a:t>
            </a:r>
            <a:r>
              <a:rPr lang="en-US" sz="800" b="0" i="1" dirty="0" err="1">
                <a:solidFill>
                  <a:srgbClr val="000000"/>
                </a:solidFill>
                <a:effectLst/>
                <a:latin typeface="Bahnschrift SemiLight" panose="020B0502040204020203" pitchFamily="34" charset="0"/>
              </a:rPr>
              <a:t>kodesh</a:t>
            </a:r>
            <a:r>
              <a:rPr lang="en-US" sz="800" b="0" i="1" dirty="0">
                <a:solidFill>
                  <a:srgbClr val="000000"/>
                </a:solidFill>
                <a:effectLst/>
                <a:latin typeface="Bahnschrift SemiLight" panose="020B0502040204020203" pitchFamily="34" charset="0"/>
              </a:rPr>
              <a:t>.</a:t>
            </a:r>
            <a:endParaRPr lang="pl-PL" sz="800" b="0" i="1" dirty="0">
              <a:solidFill>
                <a:srgbClr val="000000"/>
              </a:solidFill>
              <a:effectLst/>
              <a:latin typeface="Bahnschrift SemiLight" panose="020B0502040204020203" pitchFamily="34" charset="0"/>
            </a:endParaRPr>
          </a:p>
          <a:p>
            <a:r>
              <a:rPr lang="en-US" sz="800" b="0" i="1" dirty="0">
                <a:solidFill>
                  <a:srgbClr val="000000"/>
                </a:solidFill>
                <a:effectLst/>
                <a:latin typeface="Bahnschrift SemiLight" panose="020B0502040204020203" pitchFamily="34" charset="0"/>
              </a:rPr>
              <a:t>Author: </a:t>
            </a:r>
            <a:r>
              <a:rPr lang="pl-PL" sz="800" b="0" i="1" dirty="0" err="1">
                <a:solidFill>
                  <a:srgbClr val="000000"/>
                </a:solidFill>
                <a:effectLst/>
                <a:latin typeface="Bahnschrift SemiLight" panose="020B0502040204020203" pitchFamily="34" charset="0"/>
              </a:rPr>
              <a:t>Unknown</a:t>
            </a:r>
            <a:endParaRPr lang="pl-PL" sz="800" b="0" i="1" dirty="0">
              <a:solidFill>
                <a:srgbClr val="000000"/>
              </a:solidFill>
              <a:effectLst/>
              <a:latin typeface="Bahnschrift SemiLight" panose="020B0502040204020203" pitchFamily="34" charset="0"/>
            </a:endParaRPr>
          </a:p>
          <a:p>
            <a:r>
              <a:rPr lang="en-US" sz="800" b="0" i="1" dirty="0">
                <a:solidFill>
                  <a:srgbClr val="000000"/>
                </a:solidFill>
                <a:effectLst/>
                <a:latin typeface="Bahnschrift SemiLight" panose="020B0502040204020203" pitchFamily="34" charset="0"/>
              </a:rPr>
              <a:t>Date of execution: August 23, 2017 </a:t>
            </a:r>
            <a:endParaRPr lang="pl-PL" sz="800" b="0" i="1" dirty="0">
              <a:solidFill>
                <a:srgbClr val="000000"/>
              </a:solidFill>
              <a:effectLst/>
              <a:latin typeface="Bahnschrift SemiLight" panose="020B0502040204020203" pitchFamily="34" charset="0"/>
            </a:endParaRPr>
          </a:p>
          <a:p>
            <a:r>
              <a:rPr lang="pl-PL" sz="800" b="0" i="1" dirty="0">
                <a:solidFill>
                  <a:srgbClr val="000000"/>
                </a:solidFill>
                <a:effectLst/>
                <a:latin typeface="Bahnschrift SemiLight" panose="020B0502040204020203" pitchFamily="34" charset="0"/>
              </a:rPr>
              <a:t>I</a:t>
            </a:r>
            <a:r>
              <a:rPr lang="en-US" sz="800" b="0" i="1" dirty="0">
                <a:solidFill>
                  <a:srgbClr val="000000"/>
                </a:solidFill>
                <a:effectLst/>
                <a:latin typeface="Bahnschrift SemiLight" panose="020B0502040204020203" pitchFamily="34" charset="0"/>
              </a:rPr>
              <a:t>D: </a:t>
            </a:r>
            <a:r>
              <a:rPr lang="pl-PL" sz="800" b="0" i="1" dirty="0">
                <a:solidFill>
                  <a:srgbClr val="000000"/>
                </a:solidFill>
                <a:effectLst/>
                <a:latin typeface="Bahnschrift SemiLight" panose="020B0502040204020203" pitchFamily="34" charset="0"/>
              </a:rPr>
              <a:t>55290</a:t>
            </a:r>
            <a:endParaRPr lang="pl-PL" sz="1100" dirty="0">
              <a:latin typeface="Bahnschrift SemiLight" panose="020B0502040204020203" pitchFamily="34" charset="0"/>
            </a:endParaRPr>
          </a:p>
          <a:p>
            <a:endParaRPr lang="pl-PL" sz="1100" dirty="0">
              <a:latin typeface="Bahnschrift SemiLight" panose="020B0502040204020203" pitchFamily="34" charset="0"/>
            </a:endParaRPr>
          </a:p>
        </p:txBody>
      </p:sp>
      <p:sp>
        <p:nvSpPr>
          <p:cNvPr id="20" name="Tytuł 1">
            <a:extLst>
              <a:ext uri="{FF2B5EF4-FFF2-40B4-BE49-F238E27FC236}">
                <a16:creationId xmlns:a16="http://schemas.microsoft.com/office/drawing/2014/main" xmlns="" id="{C4A995AA-CA8D-61EF-4F11-8ADEE74637BF}"/>
              </a:ext>
            </a:extLst>
          </p:cNvPr>
          <p:cNvSpPr txBox="1">
            <a:spLocks/>
          </p:cNvSpPr>
          <p:nvPr/>
        </p:nvSpPr>
        <p:spPr>
          <a:xfrm>
            <a:off x="94345" y="5305839"/>
            <a:ext cx="3108552" cy="559730"/>
          </a:xfrm>
          <a:prstGeom prst="rect">
            <a:avLst/>
          </a:prstGeom>
        </p:spPr>
        <p:txBody>
          <a:bodyPr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 b="0" i="1" dirty="0">
                <a:solidFill>
                  <a:srgbClr val="000000"/>
                </a:solidFill>
                <a:effectLst/>
                <a:latin typeface="Bahnschrift SemiLight" panose="020B0502040204020203" pitchFamily="34" charset="0"/>
              </a:rPr>
              <a:t>Source: Collection of the Institute of Art of the Polish Academy of Sciences, Warsaw, file number </a:t>
            </a:r>
            <a:r>
              <a:rPr lang="pl-PL" sz="800" b="0" i="1" dirty="0">
                <a:solidFill>
                  <a:srgbClr val="000000"/>
                </a:solidFill>
                <a:effectLst/>
                <a:latin typeface="Bahnschrift SemiLight" panose="020B0502040204020203" pitchFamily="34" charset="0"/>
              </a:rPr>
              <a:t>0093</a:t>
            </a:r>
          </a:p>
          <a:p>
            <a:r>
              <a:rPr lang="en-US" sz="800" b="0" i="1" dirty="0">
                <a:solidFill>
                  <a:srgbClr val="000000"/>
                </a:solidFill>
                <a:effectLst/>
                <a:latin typeface="Bahnschrift SemiLight" panose="020B0502040204020203" pitchFamily="34" charset="0"/>
              </a:rPr>
              <a:t>Title: The interior of the synagogue in </a:t>
            </a:r>
            <a:r>
              <a:rPr lang="en-US" sz="800" b="0" i="1" dirty="0" err="1">
                <a:solidFill>
                  <a:srgbClr val="000000"/>
                </a:solidFill>
                <a:effectLst/>
                <a:latin typeface="Bahnschrift SemiLight" panose="020B0502040204020203" pitchFamily="34" charset="0"/>
              </a:rPr>
              <a:t>Mogielnica</a:t>
            </a:r>
            <a:r>
              <a:rPr lang="en-US" sz="800" b="0" i="1" dirty="0">
                <a:solidFill>
                  <a:srgbClr val="000000"/>
                </a:solidFill>
                <a:effectLst/>
                <a:latin typeface="Bahnschrift SemiLight" panose="020B0502040204020203" pitchFamily="34" charset="0"/>
              </a:rPr>
              <a:t> - </a:t>
            </a:r>
            <a:r>
              <a:rPr lang="en-US" sz="800" b="0" i="1" dirty="0" err="1">
                <a:solidFill>
                  <a:srgbClr val="000000"/>
                </a:solidFill>
                <a:effectLst/>
                <a:latin typeface="Bahnschrift SemiLight" panose="020B0502040204020203" pitchFamily="34" charset="0"/>
              </a:rPr>
              <a:t>aron</a:t>
            </a:r>
            <a:r>
              <a:rPr lang="en-US" sz="800" b="0" i="1" dirty="0">
                <a:solidFill>
                  <a:srgbClr val="000000"/>
                </a:solidFill>
                <a:effectLst/>
                <a:latin typeface="Bahnschrift SemiLight" panose="020B0502040204020203" pitchFamily="34" charset="0"/>
              </a:rPr>
              <a:t> ha-</a:t>
            </a:r>
            <a:r>
              <a:rPr lang="en-US" sz="800" b="0" i="1" dirty="0" err="1">
                <a:solidFill>
                  <a:srgbClr val="000000"/>
                </a:solidFill>
                <a:effectLst/>
                <a:latin typeface="Bahnschrift SemiLight" panose="020B0502040204020203" pitchFamily="34" charset="0"/>
              </a:rPr>
              <a:t>kodesh</a:t>
            </a:r>
            <a:r>
              <a:rPr lang="en-US" sz="800" b="0" i="1" dirty="0">
                <a:solidFill>
                  <a:srgbClr val="000000"/>
                </a:solidFill>
                <a:effectLst/>
                <a:latin typeface="Bahnschrift SemiLight" panose="020B0502040204020203" pitchFamily="34" charset="0"/>
              </a:rPr>
              <a:t>.</a:t>
            </a:r>
            <a:endParaRPr lang="pl-PL" sz="800" b="0" i="1" dirty="0">
              <a:solidFill>
                <a:srgbClr val="000000"/>
              </a:solidFill>
              <a:effectLst/>
              <a:latin typeface="Bahnschrift SemiLight" panose="020B0502040204020203" pitchFamily="34" charset="0"/>
            </a:endParaRPr>
          </a:p>
          <a:p>
            <a:r>
              <a:rPr lang="en-US" sz="800" b="0" i="1" dirty="0">
                <a:solidFill>
                  <a:srgbClr val="000000"/>
                </a:solidFill>
                <a:effectLst/>
                <a:latin typeface="Bahnschrift SemiLight" panose="020B0502040204020203" pitchFamily="34" charset="0"/>
              </a:rPr>
              <a:t>Author: </a:t>
            </a:r>
            <a:r>
              <a:rPr lang="pl-PL" sz="800" b="0" i="1" dirty="0" err="1">
                <a:solidFill>
                  <a:srgbClr val="000000"/>
                </a:solidFill>
                <a:effectLst/>
                <a:latin typeface="Bahnschrift SemiLight" panose="020B0502040204020203" pitchFamily="34" charset="0"/>
              </a:rPr>
              <a:t>Unknown</a:t>
            </a:r>
            <a:endParaRPr lang="pl-PL" sz="800" b="0" i="1" dirty="0">
              <a:solidFill>
                <a:srgbClr val="000000"/>
              </a:solidFill>
              <a:effectLst/>
              <a:latin typeface="Bahnschrift SemiLight" panose="020B0502040204020203" pitchFamily="34" charset="0"/>
            </a:endParaRPr>
          </a:p>
          <a:p>
            <a:r>
              <a:rPr lang="en-US" sz="800" b="0" i="1" dirty="0">
                <a:solidFill>
                  <a:srgbClr val="000000"/>
                </a:solidFill>
                <a:effectLst/>
                <a:latin typeface="Bahnschrift SemiLight" panose="020B0502040204020203" pitchFamily="34" charset="0"/>
              </a:rPr>
              <a:t>Date of execution: August 23, 2017 </a:t>
            </a:r>
            <a:endParaRPr lang="pl-PL" sz="800" b="0" i="1" dirty="0">
              <a:solidFill>
                <a:srgbClr val="000000"/>
              </a:solidFill>
              <a:effectLst/>
              <a:latin typeface="Bahnschrift SemiLight" panose="020B0502040204020203" pitchFamily="34" charset="0"/>
            </a:endParaRPr>
          </a:p>
          <a:p>
            <a:r>
              <a:rPr lang="pl-PL" sz="800" b="0" i="1" dirty="0">
                <a:solidFill>
                  <a:srgbClr val="000000"/>
                </a:solidFill>
                <a:effectLst/>
                <a:latin typeface="Bahnschrift SemiLight" panose="020B0502040204020203" pitchFamily="34" charset="0"/>
              </a:rPr>
              <a:t>I</a:t>
            </a:r>
            <a:r>
              <a:rPr lang="en-US" sz="800" b="0" i="1" dirty="0">
                <a:solidFill>
                  <a:srgbClr val="000000"/>
                </a:solidFill>
                <a:effectLst/>
                <a:latin typeface="Bahnschrift SemiLight" panose="020B0502040204020203" pitchFamily="34" charset="0"/>
              </a:rPr>
              <a:t>D: </a:t>
            </a:r>
            <a:r>
              <a:rPr lang="pl-PL" sz="800" b="0" i="1" dirty="0">
                <a:solidFill>
                  <a:srgbClr val="000000"/>
                </a:solidFill>
                <a:effectLst/>
                <a:latin typeface="Bahnschrift SemiLight" panose="020B0502040204020203" pitchFamily="34" charset="0"/>
              </a:rPr>
              <a:t>55290</a:t>
            </a:r>
            <a:endParaRPr lang="pl-PL" sz="1100" dirty="0">
              <a:latin typeface="Bahnschrift SemiLight" panose="020B0502040204020203" pitchFamily="34" charset="0"/>
            </a:endParaRPr>
          </a:p>
          <a:p>
            <a:endParaRPr lang="pl-PL" sz="1100" dirty="0">
              <a:latin typeface="Bahnschrift SemiLight" panose="020B0502040204020203" pitchFamily="34" charset="0"/>
            </a:endParaRPr>
          </a:p>
        </p:txBody>
      </p:sp>
    </p:spTree>
    <p:extLst>
      <p:ext uri="{BB962C8B-B14F-4D97-AF65-F5344CB8AC3E}">
        <p14:creationId xmlns:p14="http://schemas.microsoft.com/office/powerpoint/2010/main" xmlns="" val="1327269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FC2D3C1-988E-6061-3C86-51C828177F56}"/>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xmlns="" id="{1BF64368-1685-2420-3AFD-429E7BDA7BC2}"/>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xmlns="" id="{5CD7D144-DF57-68CA-0CC2-1B3C9AC3C48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ytuł 1">
            <a:extLst>
              <a:ext uri="{FF2B5EF4-FFF2-40B4-BE49-F238E27FC236}">
                <a16:creationId xmlns:a16="http://schemas.microsoft.com/office/drawing/2014/main" xmlns="" id="{8CB3A273-4728-456D-E3CA-FE0A14AB24C0}"/>
              </a:ext>
            </a:extLst>
          </p:cNvPr>
          <p:cNvSpPr txBox="1">
            <a:spLocks/>
          </p:cNvSpPr>
          <p:nvPr/>
        </p:nvSpPr>
        <p:spPr>
          <a:xfrm>
            <a:off x="817111" y="364313"/>
            <a:ext cx="6915532"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a:latin typeface="Bahnschrift SemiLight" panose="020B0502040204020203" pitchFamily="34" charset="0"/>
              </a:rPr>
              <a:t>Documentation</a:t>
            </a:r>
            <a:r>
              <a:rPr lang="pl-PL" sz="2400" dirty="0">
                <a:latin typeface="Bahnschrift SemiLight" panose="020B0502040204020203" pitchFamily="34" charset="0"/>
              </a:rPr>
              <a:t> from PAN</a:t>
            </a:r>
          </a:p>
          <a:p>
            <a:r>
              <a:rPr lang="pl-PL" sz="1500" dirty="0" err="1">
                <a:latin typeface="Bahnschrift SemiLight" panose="020B0502040204020203" pitchFamily="34" charset="0"/>
              </a:rPr>
              <a:t>Description</a:t>
            </a:r>
            <a:r>
              <a:rPr lang="pl-PL" sz="1500" dirty="0">
                <a:latin typeface="Bahnschrift SemiLight" panose="020B0502040204020203" pitchFamily="34" charset="0"/>
              </a:rPr>
              <a:t> from „The Gates of </a:t>
            </a:r>
            <a:r>
              <a:rPr lang="pl-PL" sz="1500" dirty="0" err="1">
                <a:latin typeface="Bahnschrift SemiLight" panose="020B0502040204020203" pitchFamily="34" charset="0"/>
              </a:rPr>
              <a:t>Heaven</a:t>
            </a:r>
            <a:r>
              <a:rPr lang="pl-PL" sz="1500" dirty="0">
                <a:latin typeface="Bahnschrift SemiLight" panose="020B0502040204020203" pitchFamily="34" charset="0"/>
              </a:rPr>
              <a:t>” </a:t>
            </a:r>
          </a:p>
        </p:txBody>
      </p:sp>
      <p:pic>
        <p:nvPicPr>
          <p:cNvPr id="7" name="Obraz 6" descr="Obraz zawierający tekst, Prostokąt, zrzut ekranu, diagram&#10;&#10;Opis wygenerowany automatycznie">
            <a:extLst>
              <a:ext uri="{FF2B5EF4-FFF2-40B4-BE49-F238E27FC236}">
                <a16:creationId xmlns:a16="http://schemas.microsoft.com/office/drawing/2014/main" xmlns="" id="{2C9112BC-9696-84C4-B725-BE6DAB6E523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3321" t="22706" r="22029" b="31401"/>
          <a:stretch/>
        </p:blipFill>
        <p:spPr>
          <a:xfrm>
            <a:off x="192272" y="1336523"/>
            <a:ext cx="3477460" cy="4578549"/>
          </a:xfrm>
          <a:prstGeom prst="rect">
            <a:avLst/>
          </a:prstGeom>
        </p:spPr>
      </p:pic>
      <p:pic>
        <p:nvPicPr>
          <p:cNvPr id="9" name="Obraz 8" descr="Obraz zawierający tekst, Prostokąt, zrzut ekranu, diagram&#10;&#10;Opis wygenerowany automatycznie">
            <a:extLst>
              <a:ext uri="{FF2B5EF4-FFF2-40B4-BE49-F238E27FC236}">
                <a16:creationId xmlns:a16="http://schemas.microsoft.com/office/drawing/2014/main" xmlns="" id="{A1389A3C-71C9-DA8E-1A9B-B1F1DA74150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3902" t="22609" r="21687" b="31496"/>
          <a:stretch/>
        </p:blipFill>
        <p:spPr>
          <a:xfrm>
            <a:off x="3886274" y="1336523"/>
            <a:ext cx="3477461" cy="4578549"/>
          </a:xfrm>
          <a:prstGeom prst="rect">
            <a:avLst/>
          </a:prstGeom>
        </p:spPr>
      </p:pic>
      <p:sp>
        <p:nvSpPr>
          <p:cNvPr id="12" name="Tytuł 1">
            <a:extLst>
              <a:ext uri="{FF2B5EF4-FFF2-40B4-BE49-F238E27FC236}">
                <a16:creationId xmlns:a16="http://schemas.microsoft.com/office/drawing/2014/main" xmlns="" id="{5F9CD46F-DE52-3488-9470-54CAAB65ABC7}"/>
              </a:ext>
            </a:extLst>
          </p:cNvPr>
          <p:cNvSpPr txBox="1">
            <a:spLocks/>
          </p:cNvSpPr>
          <p:nvPr/>
        </p:nvSpPr>
        <p:spPr>
          <a:xfrm>
            <a:off x="192272" y="5945762"/>
            <a:ext cx="3108552" cy="559730"/>
          </a:xfrm>
          <a:prstGeom prst="rect">
            <a:avLst/>
          </a:prstGeom>
        </p:spPr>
        <p:txBody>
          <a:bodyPr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 b="0" i="1">
                <a:solidFill>
                  <a:srgbClr val="000000"/>
                </a:solidFill>
                <a:effectLst/>
                <a:latin typeface="Bahnschrift SemiLight" panose="020B0502040204020203" pitchFamily="34" charset="0"/>
              </a:rPr>
              <a:t>Source: Collection of the Institute of Art of the Polish Academy of Sciences, Warsaw, file number </a:t>
            </a:r>
            <a:r>
              <a:rPr lang="pl-PL" sz="800" b="0" i="1">
                <a:solidFill>
                  <a:srgbClr val="000000"/>
                </a:solidFill>
                <a:effectLst/>
                <a:latin typeface="Bahnschrift SemiLight" panose="020B0502040204020203" pitchFamily="34" charset="0"/>
              </a:rPr>
              <a:t>0093</a:t>
            </a:r>
          </a:p>
          <a:p>
            <a:r>
              <a:rPr lang="en-US" sz="800" b="0" i="1">
                <a:solidFill>
                  <a:srgbClr val="000000"/>
                </a:solidFill>
                <a:effectLst/>
                <a:latin typeface="Bahnschrift SemiLight" panose="020B0502040204020203" pitchFamily="34" charset="0"/>
              </a:rPr>
              <a:t>Title: The interior of the synagogue in Mogielnica - aron ha-kodesh.</a:t>
            </a:r>
            <a:endParaRPr lang="pl-PL" sz="800" b="0" i="1">
              <a:solidFill>
                <a:srgbClr val="000000"/>
              </a:solidFill>
              <a:effectLst/>
              <a:latin typeface="Bahnschrift SemiLight" panose="020B0502040204020203" pitchFamily="34" charset="0"/>
            </a:endParaRPr>
          </a:p>
          <a:p>
            <a:r>
              <a:rPr lang="en-US" sz="800" b="0" i="1">
                <a:solidFill>
                  <a:srgbClr val="000000"/>
                </a:solidFill>
                <a:effectLst/>
                <a:latin typeface="Bahnschrift SemiLight" panose="020B0502040204020203" pitchFamily="34" charset="0"/>
              </a:rPr>
              <a:t>Author: </a:t>
            </a:r>
            <a:r>
              <a:rPr lang="pl-PL" sz="800" b="0" i="1">
                <a:solidFill>
                  <a:srgbClr val="000000"/>
                </a:solidFill>
                <a:effectLst/>
                <a:latin typeface="Bahnschrift SemiLight" panose="020B0502040204020203" pitchFamily="34" charset="0"/>
              </a:rPr>
              <a:t>Unknown</a:t>
            </a:r>
          </a:p>
          <a:p>
            <a:r>
              <a:rPr lang="en-US" sz="800" b="0" i="1">
                <a:solidFill>
                  <a:srgbClr val="000000"/>
                </a:solidFill>
                <a:effectLst/>
                <a:latin typeface="Bahnschrift SemiLight" panose="020B0502040204020203" pitchFamily="34" charset="0"/>
              </a:rPr>
              <a:t>Date of execution: August 23, 2017 </a:t>
            </a:r>
            <a:endParaRPr lang="pl-PL" sz="800" b="0" i="1">
              <a:solidFill>
                <a:srgbClr val="000000"/>
              </a:solidFill>
              <a:effectLst/>
              <a:latin typeface="Bahnschrift SemiLight" panose="020B0502040204020203" pitchFamily="34" charset="0"/>
            </a:endParaRPr>
          </a:p>
          <a:p>
            <a:r>
              <a:rPr lang="pl-PL" sz="800" b="0" i="1">
                <a:solidFill>
                  <a:srgbClr val="000000"/>
                </a:solidFill>
                <a:effectLst/>
                <a:latin typeface="Bahnschrift SemiLight" panose="020B0502040204020203" pitchFamily="34" charset="0"/>
              </a:rPr>
              <a:t>I</a:t>
            </a:r>
            <a:r>
              <a:rPr lang="en-US" sz="800" b="0" i="1">
                <a:solidFill>
                  <a:srgbClr val="000000"/>
                </a:solidFill>
                <a:effectLst/>
                <a:latin typeface="Bahnschrift SemiLight" panose="020B0502040204020203" pitchFamily="34" charset="0"/>
              </a:rPr>
              <a:t>D: </a:t>
            </a:r>
            <a:r>
              <a:rPr lang="pl-PL" sz="800" b="0" i="1">
                <a:solidFill>
                  <a:srgbClr val="000000"/>
                </a:solidFill>
                <a:effectLst/>
                <a:latin typeface="Bahnschrift SemiLight" panose="020B0502040204020203" pitchFamily="34" charset="0"/>
              </a:rPr>
              <a:t>55290</a:t>
            </a:r>
            <a:endParaRPr lang="pl-PL" sz="1100">
              <a:latin typeface="Bahnschrift SemiLight" panose="020B0502040204020203" pitchFamily="34" charset="0"/>
            </a:endParaRPr>
          </a:p>
          <a:p>
            <a:endParaRPr lang="pl-PL" sz="1100" dirty="0">
              <a:latin typeface="Bahnschrift SemiLight" panose="020B0502040204020203" pitchFamily="34" charset="0"/>
            </a:endParaRPr>
          </a:p>
        </p:txBody>
      </p:sp>
      <p:sp>
        <p:nvSpPr>
          <p:cNvPr id="13" name="Tytuł 1">
            <a:extLst>
              <a:ext uri="{FF2B5EF4-FFF2-40B4-BE49-F238E27FC236}">
                <a16:creationId xmlns:a16="http://schemas.microsoft.com/office/drawing/2014/main" xmlns="" id="{13ECEF91-F010-9081-8AEE-051BBDA9551E}"/>
              </a:ext>
            </a:extLst>
          </p:cNvPr>
          <p:cNvSpPr txBox="1">
            <a:spLocks/>
          </p:cNvSpPr>
          <p:nvPr/>
        </p:nvSpPr>
        <p:spPr>
          <a:xfrm>
            <a:off x="7669427" y="337752"/>
            <a:ext cx="4330302" cy="634134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l-PL" sz="1400" dirty="0">
                <a:solidFill>
                  <a:srgbClr val="4E4E4E"/>
                </a:solidFill>
                <a:latin typeface="Bahnschrift SemiLight" panose="020B0502040204020203" pitchFamily="34" charset="0"/>
              </a:rPr>
              <a:t>„</a:t>
            </a:r>
            <a:r>
              <a:rPr lang="en-US" sz="1400" dirty="0">
                <a:solidFill>
                  <a:srgbClr val="4E4E4E"/>
                </a:solidFill>
                <a:latin typeface="Bahnschrift SemiLight" panose="020B0502040204020203" pitchFamily="34" charset="0"/>
              </a:rPr>
              <a:t>T</a:t>
            </a:r>
            <a:r>
              <a:rPr lang="en-US" sz="1400" b="1" dirty="0">
                <a:solidFill>
                  <a:srgbClr val="4E4E4E"/>
                </a:solidFill>
                <a:latin typeface="Bahnschrift SemiLight" panose="020B0502040204020203" pitchFamily="34" charset="0"/>
              </a:rPr>
              <a:t>he main hall </a:t>
            </a:r>
            <a:r>
              <a:rPr lang="en-US" sz="1400" dirty="0">
                <a:solidFill>
                  <a:srgbClr val="4E4E4E"/>
                </a:solidFill>
                <a:latin typeface="Bahnschrift SemiLight" panose="020B0502040204020203" pitchFamily="34" charset="0"/>
              </a:rPr>
              <a:t>is almost </a:t>
            </a:r>
            <a:r>
              <a:rPr lang="en-US" sz="1400" b="1" dirty="0">
                <a:solidFill>
                  <a:srgbClr val="4E4E4E"/>
                </a:solidFill>
                <a:latin typeface="Bahnschrift SemiLight" panose="020B0502040204020203" pitchFamily="34" charset="0"/>
              </a:rPr>
              <a:t>square</a:t>
            </a:r>
            <a:r>
              <a:rPr lang="en-US" sz="1400" dirty="0">
                <a:solidFill>
                  <a:srgbClr val="4E4E4E"/>
                </a:solidFill>
                <a:latin typeface="Bahnschrift SemiLight" panose="020B0502040204020203" pitchFamily="34" charset="0"/>
              </a:rPr>
              <a:t> (9.00 × 8.60 m, height about 4.80 m). In the ground floor, from the south, there is a hall and a room accessible from </a:t>
            </a:r>
            <a:r>
              <a:rPr lang="en-US" sz="1400" dirty="0" smtClean="0">
                <a:solidFill>
                  <a:srgbClr val="4E4E4E"/>
                </a:solidFill>
                <a:latin typeface="Bahnschrift SemiLight" panose="020B0502040204020203" pitchFamily="34" charset="0"/>
              </a:rPr>
              <a:t>it,</a:t>
            </a:r>
            <a:r>
              <a:rPr lang="pl-PL" sz="1400" dirty="0" smtClean="0">
                <a:solidFill>
                  <a:srgbClr val="4E4E4E"/>
                </a:solidFill>
                <a:latin typeface="Bahnschrift SemiLight" panose="020B0502040204020203" pitchFamily="34" charset="0"/>
              </a:rPr>
              <a:t> </a:t>
            </a:r>
            <a:r>
              <a:rPr lang="en-US" sz="1400" dirty="0" smtClean="0">
                <a:solidFill>
                  <a:srgbClr val="4E4E4E"/>
                </a:solidFill>
                <a:latin typeface="Bahnschrift SemiLight" panose="020B0502040204020203" pitchFamily="34" charset="0"/>
              </a:rPr>
              <a:t>originally </a:t>
            </a:r>
            <a:r>
              <a:rPr lang="en-US" sz="1400" dirty="0">
                <a:solidFill>
                  <a:srgbClr val="4E4E4E"/>
                </a:solidFill>
                <a:latin typeface="Bahnschrift SemiLight" panose="020B0502040204020203" pitchFamily="34" charset="0"/>
              </a:rPr>
              <a:t>the </a:t>
            </a:r>
            <a:r>
              <a:rPr lang="en-US" sz="1400" dirty="0" smtClean="0">
                <a:solidFill>
                  <a:srgbClr val="4E4E4E"/>
                </a:solidFill>
                <a:latin typeface="Bahnschrift SemiLight" panose="020B0502040204020203" pitchFamily="34" charset="0"/>
              </a:rPr>
              <a:t>same</a:t>
            </a:r>
            <a:r>
              <a:rPr lang="pl-PL" sz="1400" dirty="0" smtClean="0">
                <a:solidFill>
                  <a:srgbClr val="4E4E4E"/>
                </a:solidFill>
                <a:latin typeface="Bahnschrift SemiLight" panose="020B0502040204020203" pitchFamily="34" charset="0"/>
              </a:rPr>
              <a:t> </a:t>
            </a:r>
            <a:r>
              <a:rPr lang="en-US" sz="1400" dirty="0" smtClean="0">
                <a:solidFill>
                  <a:srgbClr val="4E4E4E"/>
                </a:solidFill>
                <a:latin typeface="Bahnschrift SemiLight" panose="020B0502040204020203" pitchFamily="34" charset="0"/>
              </a:rPr>
              <a:t>one </a:t>
            </a:r>
            <a:r>
              <a:rPr lang="en-US" sz="1400" dirty="0">
                <a:solidFill>
                  <a:srgbClr val="4E4E4E"/>
                </a:solidFill>
                <a:latin typeface="Bahnschrift SemiLight" panose="020B0502040204020203" pitchFamily="34" charset="0"/>
              </a:rPr>
              <a:t>as large as the hallway, before 1914 it was turned into a women's gallery. </a:t>
            </a:r>
            <a:endParaRPr lang="pl-PL" sz="1400" dirty="0" smtClean="0">
              <a:solidFill>
                <a:srgbClr val="4E4E4E"/>
              </a:solidFill>
              <a:latin typeface="Bahnschrift SemiLight" panose="020B0502040204020203" pitchFamily="34" charset="0"/>
            </a:endParaRPr>
          </a:p>
          <a:p>
            <a:pPr algn="just"/>
            <a:endParaRPr lang="pl-PL" sz="1400" dirty="0" smtClean="0">
              <a:solidFill>
                <a:srgbClr val="4E4E4E"/>
              </a:solidFill>
              <a:latin typeface="Bahnschrift SemiLight" panose="020B0502040204020203" pitchFamily="34" charset="0"/>
            </a:endParaRPr>
          </a:p>
          <a:p>
            <a:pPr algn="just"/>
            <a:r>
              <a:rPr lang="en-US" sz="1400" dirty="0" smtClean="0">
                <a:solidFill>
                  <a:srgbClr val="4E4E4E"/>
                </a:solidFill>
                <a:latin typeface="Bahnschrift SemiLight" panose="020B0502040204020203" pitchFamily="34" charset="0"/>
              </a:rPr>
              <a:t>Above </a:t>
            </a:r>
            <a:r>
              <a:rPr lang="en-US" sz="1400" dirty="0">
                <a:solidFill>
                  <a:srgbClr val="4E4E4E"/>
                </a:solidFill>
                <a:latin typeface="Bahnschrift SemiLight" panose="020B0502040204020203" pitchFamily="34" charset="0"/>
              </a:rPr>
              <a:t>them, upstairs, second </a:t>
            </a:r>
            <a:r>
              <a:rPr lang="en-US" sz="1400" b="1" dirty="0">
                <a:solidFill>
                  <a:srgbClr val="4E4E4E"/>
                </a:solidFill>
                <a:latin typeface="Bahnschrift SemiLight" panose="020B0502040204020203" pitchFamily="34" charset="0"/>
              </a:rPr>
              <a:t>room for women</a:t>
            </a:r>
            <a:r>
              <a:rPr lang="en-US" sz="1400" dirty="0">
                <a:solidFill>
                  <a:srgbClr val="4E4E4E"/>
                </a:solidFill>
                <a:latin typeface="Bahnschrift SemiLight" panose="020B0502040204020203" pitchFamily="34" charset="0"/>
              </a:rPr>
              <a:t>. </a:t>
            </a:r>
            <a:r>
              <a:rPr lang="en-US" sz="1400" dirty="0" smtClean="0">
                <a:solidFill>
                  <a:srgbClr val="4E4E4E"/>
                </a:solidFill>
                <a:latin typeface="Bahnschrift SemiLight" panose="020B0502040204020203" pitchFamily="34" charset="0"/>
              </a:rPr>
              <a:t>The </a:t>
            </a:r>
            <a:r>
              <a:rPr lang="en-US" sz="1400" dirty="0">
                <a:solidFill>
                  <a:srgbClr val="4E4E4E"/>
                </a:solidFill>
                <a:latin typeface="Bahnschrift SemiLight" panose="020B0502040204020203" pitchFamily="34" charset="0"/>
              </a:rPr>
              <a:t>building was preceded by a three-bay portico with columns about "</a:t>
            </a:r>
            <a:r>
              <a:rPr lang="en-US" sz="1400" dirty="0" err="1">
                <a:solidFill>
                  <a:srgbClr val="4E4E4E"/>
                </a:solidFill>
                <a:latin typeface="Bahnschrift SemiLight" panose="020B0502040204020203" pitchFamily="34" charset="0"/>
              </a:rPr>
              <a:t>dorying</a:t>
            </a:r>
            <a:r>
              <a:rPr lang="en-US" sz="1400" dirty="0">
                <a:solidFill>
                  <a:srgbClr val="4E4E4E"/>
                </a:solidFill>
                <a:latin typeface="Bahnschrift SemiLight" panose="020B0502040204020203" pitchFamily="34" charset="0"/>
              </a:rPr>
              <a:t>" heads. The outer door to the </a:t>
            </a:r>
            <a:r>
              <a:rPr lang="en-US" sz="1400" b="1" dirty="0">
                <a:solidFill>
                  <a:srgbClr val="4E4E4E"/>
                </a:solidFill>
                <a:latin typeface="Bahnschrift SemiLight" panose="020B0502040204020203" pitchFamily="34" charset="0"/>
              </a:rPr>
              <a:t>vestibule</a:t>
            </a:r>
            <a:r>
              <a:rPr lang="en-US" sz="1400" dirty="0">
                <a:solidFill>
                  <a:srgbClr val="4E4E4E"/>
                </a:solidFill>
                <a:latin typeface="Bahnschrift SemiLight" panose="020B0502040204020203" pitchFamily="34" charset="0"/>
              </a:rPr>
              <a:t> was in his the extreme, left bay - they were suited to the location of the entrance from the hall to the </a:t>
            </a:r>
            <a:r>
              <a:rPr lang="pl-PL" sz="1400" dirty="0" err="1" smtClean="0">
                <a:solidFill>
                  <a:srgbClr val="4E4E4E"/>
                </a:solidFill>
                <a:latin typeface="Bahnschrift SemiLight" panose="020B0502040204020203" pitchFamily="34" charset="0"/>
              </a:rPr>
              <a:t>main</a:t>
            </a:r>
            <a:r>
              <a:rPr lang="pl-PL" sz="1400" dirty="0" smtClean="0">
                <a:solidFill>
                  <a:srgbClr val="4E4E4E"/>
                </a:solidFill>
                <a:latin typeface="Bahnschrift SemiLight" panose="020B0502040204020203" pitchFamily="34" charset="0"/>
              </a:rPr>
              <a:t> </a:t>
            </a:r>
            <a:r>
              <a:rPr lang="en-US" sz="1400" dirty="0" smtClean="0">
                <a:solidFill>
                  <a:srgbClr val="4E4E4E"/>
                </a:solidFill>
                <a:latin typeface="Bahnschrift SemiLight" panose="020B0502040204020203" pitchFamily="34" charset="0"/>
              </a:rPr>
              <a:t>hall</a:t>
            </a:r>
            <a:r>
              <a:rPr lang="en-US" sz="1400" dirty="0">
                <a:solidFill>
                  <a:srgbClr val="4E4E4E"/>
                </a:solidFill>
                <a:latin typeface="Bahnschrift SemiLight" panose="020B0502040204020203" pitchFamily="34" charset="0"/>
              </a:rPr>
              <a:t>, moved from the axis of the room towards the side wall. Into the right extreme bay </a:t>
            </a:r>
            <a:r>
              <a:rPr lang="en-US" sz="1400" dirty="0" smtClean="0">
                <a:solidFill>
                  <a:srgbClr val="4E4E4E"/>
                </a:solidFill>
                <a:latin typeface="Bahnschrift SemiLight" panose="020B0502040204020203" pitchFamily="34" charset="0"/>
              </a:rPr>
              <a:t>of </a:t>
            </a:r>
            <a:r>
              <a:rPr lang="en-US" sz="1400" dirty="0">
                <a:solidFill>
                  <a:srgbClr val="4E4E4E"/>
                </a:solidFill>
                <a:latin typeface="Bahnschrift SemiLight" panose="020B0502040204020203" pitchFamily="34" charset="0"/>
              </a:rPr>
              <a:t>the </a:t>
            </a:r>
            <a:r>
              <a:rPr lang="en-US" sz="1400" b="1" dirty="0">
                <a:solidFill>
                  <a:srgbClr val="4E4E4E"/>
                </a:solidFill>
                <a:latin typeface="Bahnschrift SemiLight" panose="020B0502040204020203" pitchFamily="34" charset="0"/>
              </a:rPr>
              <a:t>portico</a:t>
            </a:r>
            <a:r>
              <a:rPr lang="en-US" sz="1400" dirty="0">
                <a:solidFill>
                  <a:srgbClr val="4E4E4E"/>
                </a:solidFill>
                <a:latin typeface="Bahnschrift SemiLight" panose="020B0502040204020203" pitchFamily="34" charset="0"/>
              </a:rPr>
              <a:t> an external, single-flight staircase was built in, leading to the landing in the central bay in front of the door to the women's gallery</a:t>
            </a:r>
            <a:r>
              <a:rPr lang="en-US" sz="1400" dirty="0" smtClean="0">
                <a:solidFill>
                  <a:srgbClr val="4E4E4E"/>
                </a:solidFill>
                <a:latin typeface="Bahnschrift SemiLight" panose="020B0502040204020203" pitchFamily="34" charset="0"/>
              </a:rPr>
              <a:t>.</a:t>
            </a:r>
            <a:endParaRPr lang="pl-PL" sz="1400" dirty="0" smtClean="0">
              <a:solidFill>
                <a:srgbClr val="4E4E4E"/>
              </a:solidFill>
              <a:latin typeface="Bahnschrift SemiLight" panose="020B0502040204020203" pitchFamily="34" charset="0"/>
            </a:endParaRPr>
          </a:p>
          <a:p>
            <a:pPr algn="l"/>
            <a:endParaRPr lang="pl-PL" sz="1400" dirty="0">
              <a:solidFill>
                <a:srgbClr val="4E4E4E"/>
              </a:solidFill>
              <a:latin typeface="Bahnschrift SemiLight" panose="020B0502040204020203" pitchFamily="34" charset="0"/>
            </a:endParaRPr>
          </a:p>
          <a:p>
            <a:pPr algn="just"/>
            <a:r>
              <a:rPr lang="en-US" sz="1400" b="1" i="0" dirty="0">
                <a:solidFill>
                  <a:srgbClr val="4E4E4E"/>
                </a:solidFill>
                <a:effectLst/>
                <a:latin typeface="Bahnschrift SemiLight" panose="020B0502040204020203" pitchFamily="34" charset="0"/>
              </a:rPr>
              <a:t>Log walls</a:t>
            </a:r>
            <a:r>
              <a:rPr lang="en-US" sz="1400" i="0" dirty="0">
                <a:solidFill>
                  <a:srgbClr val="4E4E4E"/>
                </a:solidFill>
                <a:effectLst/>
                <a:latin typeface="Bahnschrift SemiLight" panose="020B0502040204020203" pitchFamily="34" charset="0"/>
              </a:rPr>
              <a:t> with vixens - the inner vixens were given the shape of half-columns with a detail similar to the columns of the portico. In the outer walls of the hall after two </a:t>
            </a:r>
            <a:r>
              <a:rPr lang="en-US" sz="1400" b="1" i="0" dirty="0">
                <a:solidFill>
                  <a:srgbClr val="4E4E4E"/>
                </a:solidFill>
                <a:effectLst/>
                <a:latin typeface="Bahnschrift SemiLight" panose="020B0502040204020203" pitchFamily="34" charset="0"/>
              </a:rPr>
              <a:t>twin windows </a:t>
            </a:r>
            <a:r>
              <a:rPr lang="en-US" sz="1400" i="0" dirty="0">
                <a:solidFill>
                  <a:srgbClr val="4E4E4E"/>
                </a:solidFill>
                <a:effectLst/>
                <a:latin typeface="Bahnschrift SemiLight" panose="020B0502040204020203" pitchFamily="34" charset="0"/>
              </a:rPr>
              <a:t>with lintels cut into segmental arches. Grandma's windows and a single, rectangular hall. The women's gallery on the first floor is connected to the hall by a row small windows, women's gallery on the ground floor - a crack cut in the wall</a:t>
            </a:r>
            <a:r>
              <a:rPr lang="en-US" sz="1400" b="1" i="0" dirty="0">
                <a:solidFill>
                  <a:srgbClr val="4E4E4E"/>
                </a:solidFill>
                <a:effectLst/>
                <a:latin typeface="Bahnschrift SemiLight" panose="020B0502040204020203" pitchFamily="34" charset="0"/>
              </a:rPr>
              <a:t>. All rooms had flat ceilings</a:t>
            </a:r>
            <a:r>
              <a:rPr lang="en-US" sz="1400" i="0" dirty="0">
                <a:solidFill>
                  <a:srgbClr val="4E4E4E"/>
                </a:solidFill>
                <a:effectLst/>
                <a:latin typeface="Bahnschrift SemiLight" panose="020B0502040204020203" pitchFamily="34" charset="0"/>
              </a:rPr>
              <a:t>. The whole thing was covered on the ceiling, a </a:t>
            </a:r>
            <a:r>
              <a:rPr lang="en-US" sz="1400" b="1" i="0" dirty="0">
                <a:solidFill>
                  <a:srgbClr val="4E4E4E"/>
                </a:solidFill>
                <a:effectLst/>
                <a:latin typeface="Bahnschrift SemiLight" panose="020B0502040204020203" pitchFamily="34" charset="0"/>
              </a:rPr>
              <a:t>two-story, hipped broken roof </a:t>
            </a:r>
            <a:r>
              <a:rPr lang="en-US" sz="1400" i="0" dirty="0">
                <a:solidFill>
                  <a:srgbClr val="4E4E4E"/>
                </a:solidFill>
                <a:effectLst/>
                <a:latin typeface="Bahnschrift SemiLight" panose="020B0502040204020203" pitchFamily="34" charset="0"/>
              </a:rPr>
              <a:t>with a stanchion.</a:t>
            </a:r>
            <a:r>
              <a:rPr lang="pl-PL" sz="1400" i="0" dirty="0">
                <a:solidFill>
                  <a:srgbClr val="4E4E4E"/>
                </a:solidFill>
                <a:effectLst/>
                <a:latin typeface="Bahnschrift SemiLight" panose="020B0502040204020203" pitchFamily="34" charset="0"/>
              </a:rPr>
              <a:t>”</a:t>
            </a:r>
          </a:p>
          <a:p>
            <a:pPr algn="l"/>
            <a:endParaRPr lang="pl-PL" sz="1400" i="0" dirty="0">
              <a:solidFill>
                <a:srgbClr val="4E4E4E"/>
              </a:solidFill>
              <a:effectLst/>
              <a:latin typeface="Bahnschrift SemiLight" panose="020B0502040204020203" pitchFamily="34" charset="0"/>
            </a:endParaRPr>
          </a:p>
        </p:txBody>
      </p:sp>
      <p:sp>
        <p:nvSpPr>
          <p:cNvPr id="14" name="Tytuł 1">
            <a:extLst>
              <a:ext uri="{FF2B5EF4-FFF2-40B4-BE49-F238E27FC236}">
                <a16:creationId xmlns:a16="http://schemas.microsoft.com/office/drawing/2014/main" xmlns="" id="{8C62794D-1F9E-035B-9BEE-4B26FF11EF91}"/>
              </a:ext>
            </a:extLst>
          </p:cNvPr>
          <p:cNvSpPr txBox="1">
            <a:spLocks/>
          </p:cNvSpPr>
          <p:nvPr/>
        </p:nvSpPr>
        <p:spPr>
          <a:xfrm>
            <a:off x="3886274" y="5932632"/>
            <a:ext cx="3108552" cy="559730"/>
          </a:xfrm>
          <a:prstGeom prst="rect">
            <a:avLst/>
          </a:prstGeom>
        </p:spPr>
        <p:txBody>
          <a:bodyPr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 b="0" i="1" dirty="0">
                <a:solidFill>
                  <a:srgbClr val="000000"/>
                </a:solidFill>
                <a:effectLst/>
                <a:latin typeface="Bahnschrift SemiLight" panose="020B0502040204020203" pitchFamily="34" charset="0"/>
              </a:rPr>
              <a:t>Source: Collection of the Institute of Art of the Polish Academy of Sciences, Warsaw, file number </a:t>
            </a:r>
            <a:r>
              <a:rPr lang="pl-PL" sz="800" b="0" i="1" dirty="0">
                <a:solidFill>
                  <a:srgbClr val="000000"/>
                </a:solidFill>
                <a:effectLst/>
                <a:latin typeface="Bahnschrift SemiLight" panose="020B0502040204020203" pitchFamily="34" charset="0"/>
              </a:rPr>
              <a:t>0093</a:t>
            </a:r>
          </a:p>
          <a:p>
            <a:r>
              <a:rPr lang="en-US" sz="800" b="0" i="1" dirty="0">
                <a:solidFill>
                  <a:srgbClr val="000000"/>
                </a:solidFill>
                <a:effectLst/>
                <a:latin typeface="Bahnschrift SemiLight" panose="020B0502040204020203" pitchFamily="34" charset="0"/>
              </a:rPr>
              <a:t>Title: The interior of the synagogue in </a:t>
            </a:r>
            <a:r>
              <a:rPr lang="en-US" sz="800" b="0" i="1" dirty="0" err="1">
                <a:solidFill>
                  <a:srgbClr val="000000"/>
                </a:solidFill>
                <a:effectLst/>
                <a:latin typeface="Bahnschrift SemiLight" panose="020B0502040204020203" pitchFamily="34" charset="0"/>
              </a:rPr>
              <a:t>Mogielnica</a:t>
            </a:r>
            <a:r>
              <a:rPr lang="en-US" sz="800" b="0" i="1" dirty="0">
                <a:solidFill>
                  <a:srgbClr val="000000"/>
                </a:solidFill>
                <a:effectLst/>
                <a:latin typeface="Bahnschrift SemiLight" panose="020B0502040204020203" pitchFamily="34" charset="0"/>
              </a:rPr>
              <a:t> - </a:t>
            </a:r>
            <a:r>
              <a:rPr lang="en-US" sz="800" b="0" i="1" dirty="0" err="1">
                <a:solidFill>
                  <a:srgbClr val="000000"/>
                </a:solidFill>
                <a:effectLst/>
                <a:latin typeface="Bahnschrift SemiLight" panose="020B0502040204020203" pitchFamily="34" charset="0"/>
              </a:rPr>
              <a:t>aron</a:t>
            </a:r>
            <a:r>
              <a:rPr lang="en-US" sz="800" b="0" i="1" dirty="0">
                <a:solidFill>
                  <a:srgbClr val="000000"/>
                </a:solidFill>
                <a:effectLst/>
                <a:latin typeface="Bahnschrift SemiLight" panose="020B0502040204020203" pitchFamily="34" charset="0"/>
              </a:rPr>
              <a:t> ha-</a:t>
            </a:r>
            <a:r>
              <a:rPr lang="en-US" sz="800" b="0" i="1" dirty="0" err="1">
                <a:solidFill>
                  <a:srgbClr val="000000"/>
                </a:solidFill>
                <a:effectLst/>
                <a:latin typeface="Bahnschrift SemiLight" panose="020B0502040204020203" pitchFamily="34" charset="0"/>
              </a:rPr>
              <a:t>kodesh</a:t>
            </a:r>
            <a:r>
              <a:rPr lang="en-US" sz="800" b="0" i="1" dirty="0">
                <a:solidFill>
                  <a:srgbClr val="000000"/>
                </a:solidFill>
                <a:effectLst/>
                <a:latin typeface="Bahnschrift SemiLight" panose="020B0502040204020203" pitchFamily="34" charset="0"/>
              </a:rPr>
              <a:t>.</a:t>
            </a:r>
            <a:endParaRPr lang="pl-PL" sz="800" b="0" i="1" dirty="0">
              <a:solidFill>
                <a:srgbClr val="000000"/>
              </a:solidFill>
              <a:effectLst/>
              <a:latin typeface="Bahnschrift SemiLight" panose="020B0502040204020203" pitchFamily="34" charset="0"/>
            </a:endParaRPr>
          </a:p>
          <a:p>
            <a:r>
              <a:rPr lang="en-US" sz="800" b="0" i="1" dirty="0">
                <a:solidFill>
                  <a:srgbClr val="000000"/>
                </a:solidFill>
                <a:effectLst/>
                <a:latin typeface="Bahnschrift SemiLight" panose="020B0502040204020203" pitchFamily="34" charset="0"/>
              </a:rPr>
              <a:t>Author: </a:t>
            </a:r>
            <a:r>
              <a:rPr lang="pl-PL" sz="800" b="0" i="1" dirty="0" err="1">
                <a:solidFill>
                  <a:srgbClr val="000000"/>
                </a:solidFill>
                <a:effectLst/>
                <a:latin typeface="Bahnschrift SemiLight" panose="020B0502040204020203" pitchFamily="34" charset="0"/>
              </a:rPr>
              <a:t>Unknown</a:t>
            </a:r>
            <a:endParaRPr lang="pl-PL" sz="800" b="0" i="1" dirty="0">
              <a:solidFill>
                <a:srgbClr val="000000"/>
              </a:solidFill>
              <a:effectLst/>
              <a:latin typeface="Bahnschrift SemiLight" panose="020B0502040204020203" pitchFamily="34" charset="0"/>
            </a:endParaRPr>
          </a:p>
          <a:p>
            <a:r>
              <a:rPr lang="en-US" sz="800" b="0" i="1" dirty="0">
                <a:solidFill>
                  <a:srgbClr val="000000"/>
                </a:solidFill>
                <a:effectLst/>
                <a:latin typeface="Bahnschrift SemiLight" panose="020B0502040204020203" pitchFamily="34" charset="0"/>
              </a:rPr>
              <a:t>Date of execution: August 23, 2017 </a:t>
            </a:r>
            <a:endParaRPr lang="pl-PL" sz="800" b="0" i="1" dirty="0">
              <a:solidFill>
                <a:srgbClr val="000000"/>
              </a:solidFill>
              <a:effectLst/>
              <a:latin typeface="Bahnschrift SemiLight" panose="020B0502040204020203" pitchFamily="34" charset="0"/>
            </a:endParaRPr>
          </a:p>
          <a:p>
            <a:r>
              <a:rPr lang="pl-PL" sz="800" b="0" i="1" dirty="0">
                <a:solidFill>
                  <a:srgbClr val="000000"/>
                </a:solidFill>
                <a:effectLst/>
                <a:latin typeface="Bahnschrift SemiLight" panose="020B0502040204020203" pitchFamily="34" charset="0"/>
              </a:rPr>
              <a:t>I</a:t>
            </a:r>
            <a:r>
              <a:rPr lang="en-US" sz="800" b="0" i="1" dirty="0">
                <a:solidFill>
                  <a:srgbClr val="000000"/>
                </a:solidFill>
                <a:effectLst/>
                <a:latin typeface="Bahnschrift SemiLight" panose="020B0502040204020203" pitchFamily="34" charset="0"/>
              </a:rPr>
              <a:t>D: </a:t>
            </a:r>
            <a:r>
              <a:rPr lang="pl-PL" sz="800" b="0" i="1" dirty="0">
                <a:solidFill>
                  <a:srgbClr val="000000"/>
                </a:solidFill>
                <a:effectLst/>
                <a:latin typeface="Bahnschrift SemiLight" panose="020B0502040204020203" pitchFamily="34" charset="0"/>
              </a:rPr>
              <a:t>55290</a:t>
            </a:r>
            <a:endParaRPr lang="pl-PL" sz="1100" dirty="0">
              <a:latin typeface="Bahnschrift SemiLight" panose="020B0502040204020203" pitchFamily="34" charset="0"/>
            </a:endParaRPr>
          </a:p>
          <a:p>
            <a:endParaRPr lang="pl-PL" sz="1100" dirty="0">
              <a:latin typeface="Bahnschrift SemiLight" panose="020B0502040204020203" pitchFamily="34" charset="0"/>
            </a:endParaRPr>
          </a:p>
        </p:txBody>
      </p:sp>
      <p:sp>
        <p:nvSpPr>
          <p:cNvPr id="15" name="Tytuł 1">
            <a:extLst>
              <a:ext uri="{FF2B5EF4-FFF2-40B4-BE49-F238E27FC236}">
                <a16:creationId xmlns:a16="http://schemas.microsoft.com/office/drawing/2014/main" xmlns="" id="{8CC93E4C-6721-427D-BF8D-FF2D0D16CBC0}"/>
              </a:ext>
            </a:extLst>
          </p:cNvPr>
          <p:cNvSpPr txBox="1">
            <a:spLocks/>
          </p:cNvSpPr>
          <p:nvPr/>
        </p:nvSpPr>
        <p:spPr>
          <a:xfrm>
            <a:off x="7580277" y="6399231"/>
            <a:ext cx="3108552" cy="34793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 b="0" i="1" dirty="0">
                <a:solidFill>
                  <a:srgbClr val="000000"/>
                </a:solidFill>
                <a:effectLst/>
                <a:latin typeface="Bahnschrift SemiLight" panose="020B0502040204020203" pitchFamily="34" charset="0"/>
              </a:rPr>
              <a:t>Source: </a:t>
            </a:r>
            <a:r>
              <a:rPr lang="pl-PL" sz="800" b="0" i="1" dirty="0">
                <a:solidFill>
                  <a:srgbClr val="000000"/>
                </a:solidFill>
                <a:effectLst/>
                <a:latin typeface="Bahnschrift SemiLight" panose="020B0502040204020203" pitchFamily="34" charset="0"/>
              </a:rPr>
              <a:t>Gates of </a:t>
            </a:r>
            <a:r>
              <a:rPr lang="pl-PL" sz="800" b="0" i="1" dirty="0" err="1">
                <a:solidFill>
                  <a:srgbClr val="000000"/>
                </a:solidFill>
                <a:effectLst/>
                <a:latin typeface="Bahnschrift SemiLight" panose="020B0502040204020203" pitchFamily="34" charset="0"/>
              </a:rPr>
              <a:t>Heaven</a:t>
            </a:r>
            <a:r>
              <a:rPr lang="pl-PL" sz="800" b="0" i="1" dirty="0">
                <a:solidFill>
                  <a:srgbClr val="000000"/>
                </a:solidFill>
                <a:effectLst/>
                <a:latin typeface="Bahnschrift SemiLight" panose="020B0502040204020203" pitchFamily="34" charset="0"/>
              </a:rPr>
              <a:t>, </a:t>
            </a:r>
            <a:r>
              <a:rPr lang="pl-PL" sz="800" b="0" i="1" dirty="0" err="1">
                <a:solidFill>
                  <a:srgbClr val="000000"/>
                </a:solidFill>
                <a:effectLst/>
                <a:latin typeface="Bahnschrift SemiLight" panose="020B0502040204020203" pitchFamily="34" charset="0"/>
              </a:rPr>
              <a:t>page</a:t>
            </a:r>
            <a:r>
              <a:rPr lang="pl-PL" sz="800" b="0" i="1" dirty="0">
                <a:solidFill>
                  <a:srgbClr val="000000"/>
                </a:solidFill>
                <a:effectLst/>
                <a:latin typeface="Bahnschrift SemiLight" panose="020B0502040204020203" pitchFamily="34" charset="0"/>
              </a:rPr>
              <a:t> 387</a:t>
            </a:r>
          </a:p>
          <a:p>
            <a:endParaRPr lang="pl-PL" sz="1100" dirty="0">
              <a:latin typeface="Bahnschrift SemiLight" panose="020B0502040204020203" pitchFamily="34" charset="0"/>
            </a:endParaRPr>
          </a:p>
        </p:txBody>
      </p:sp>
    </p:spTree>
    <p:extLst>
      <p:ext uri="{BB962C8B-B14F-4D97-AF65-F5344CB8AC3E}">
        <p14:creationId xmlns:p14="http://schemas.microsoft.com/office/powerpoint/2010/main" xmlns="" val="2605478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FC2D3C1-988E-6061-3C86-51C828177F56}"/>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xmlns="" id="{1BF64368-1685-2420-3AFD-429E7BDA7BC2}"/>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xmlns="" id="{5CD7D144-DF57-68CA-0CC2-1B3C9AC3C48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descr="Obraz zawierający tekst, szkic, rysowanie, Prostokąt&#10;&#10;Opis wygenerowany automatycznie">
            <a:extLst>
              <a:ext uri="{FF2B5EF4-FFF2-40B4-BE49-F238E27FC236}">
                <a16:creationId xmlns:a16="http://schemas.microsoft.com/office/drawing/2014/main" xmlns="" id="{9D25D9F5-C17A-1B4B-0019-3B1AC140C9B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6099" t="20088" r="38071" b="9662"/>
          <a:stretch/>
        </p:blipFill>
        <p:spPr>
          <a:xfrm>
            <a:off x="4615006" y="1518908"/>
            <a:ext cx="4187687" cy="4477701"/>
          </a:xfrm>
          <a:prstGeom prst="rect">
            <a:avLst/>
          </a:prstGeom>
        </p:spPr>
      </p:pic>
      <p:pic>
        <p:nvPicPr>
          <p:cNvPr id="12" name="Obraz 11" descr="Obraz zawierający rysowanie, szkic, tekst, Prostokąt&#10;&#10;Opis wygenerowany automatycznie">
            <a:extLst>
              <a:ext uri="{FF2B5EF4-FFF2-40B4-BE49-F238E27FC236}">
                <a16:creationId xmlns:a16="http://schemas.microsoft.com/office/drawing/2014/main" xmlns="" id="{0E07F911-AFFB-057B-8625-FD84A2BE951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625" t="20088" r="37291" b="9662"/>
          <a:stretch/>
        </p:blipFill>
        <p:spPr>
          <a:xfrm>
            <a:off x="192272" y="1518908"/>
            <a:ext cx="4187687" cy="4477701"/>
          </a:xfrm>
          <a:prstGeom prst="rect">
            <a:avLst/>
          </a:prstGeom>
        </p:spPr>
      </p:pic>
      <p:sp>
        <p:nvSpPr>
          <p:cNvPr id="13" name="Tytuł 1">
            <a:extLst>
              <a:ext uri="{FF2B5EF4-FFF2-40B4-BE49-F238E27FC236}">
                <a16:creationId xmlns:a16="http://schemas.microsoft.com/office/drawing/2014/main" xmlns="" id="{00120C3B-F277-2820-8E19-CE8159A90E31}"/>
              </a:ext>
            </a:extLst>
          </p:cNvPr>
          <p:cNvSpPr txBox="1">
            <a:spLocks/>
          </p:cNvSpPr>
          <p:nvPr/>
        </p:nvSpPr>
        <p:spPr>
          <a:xfrm>
            <a:off x="8962768" y="1425146"/>
            <a:ext cx="3036960" cy="457146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400" b="1" i="0" dirty="0" smtClean="0">
                <a:solidFill>
                  <a:srgbClr val="4E4E4E"/>
                </a:solidFill>
                <a:effectLst/>
                <a:latin typeface="Bahnschrift SemiLight" panose="020B0502040204020203" pitchFamily="34" charset="0"/>
              </a:rPr>
              <a:t>The </a:t>
            </a:r>
            <a:r>
              <a:rPr lang="en-US" sz="1400" b="1" i="0" dirty="0">
                <a:solidFill>
                  <a:srgbClr val="4E4E4E"/>
                </a:solidFill>
                <a:effectLst/>
                <a:latin typeface="Bahnschrift SemiLight" panose="020B0502040204020203" pitchFamily="34" charset="0"/>
              </a:rPr>
              <a:t>ceiling beams were supported in the middle </a:t>
            </a:r>
            <a:r>
              <a:rPr lang="en-US" sz="1400" i="0" dirty="0">
                <a:solidFill>
                  <a:srgbClr val="4E4E4E"/>
                </a:solidFill>
                <a:effectLst/>
                <a:latin typeface="Bahnschrift SemiLight" panose="020B0502040204020203" pitchFamily="34" charset="0"/>
              </a:rPr>
              <a:t>of the span with a longitudinal binder on the transverse walls, vixens and two pillars standing in the middle of the hall</a:t>
            </a:r>
            <a:r>
              <a:rPr lang="en-US" sz="1400" i="0" dirty="0" smtClean="0">
                <a:solidFill>
                  <a:srgbClr val="4E4E4E"/>
                </a:solidFill>
                <a:effectLst/>
                <a:latin typeface="Bahnschrift SemiLight" panose="020B0502040204020203" pitchFamily="34" charset="0"/>
              </a:rPr>
              <a:t>.</a:t>
            </a:r>
            <a:endParaRPr lang="pl-PL" sz="1400" i="0" dirty="0" smtClean="0">
              <a:solidFill>
                <a:srgbClr val="4E4E4E"/>
              </a:solidFill>
              <a:effectLst/>
              <a:latin typeface="Bahnschrift SemiLight" panose="020B0502040204020203" pitchFamily="34" charset="0"/>
            </a:endParaRPr>
          </a:p>
          <a:p>
            <a:pPr algn="just"/>
            <a:endParaRPr lang="pl-PL" sz="1400" i="0" dirty="0">
              <a:solidFill>
                <a:srgbClr val="4E4E4E"/>
              </a:solidFill>
              <a:effectLst/>
              <a:latin typeface="Bahnschrift SemiLight" panose="020B0502040204020203" pitchFamily="34" charset="0"/>
            </a:endParaRPr>
          </a:p>
          <a:p>
            <a:pPr algn="just"/>
            <a:r>
              <a:rPr lang="en-US" sz="1400" b="1" i="0" dirty="0">
                <a:solidFill>
                  <a:srgbClr val="4E4E4E"/>
                </a:solidFill>
                <a:effectLst/>
                <a:latin typeface="Bahnschrift SemiLight" panose="020B0502040204020203" pitchFamily="34" charset="0"/>
              </a:rPr>
              <a:t>Aron </a:t>
            </a:r>
            <a:r>
              <a:rPr lang="en-US" sz="1400" b="1" i="0" dirty="0" err="1">
                <a:solidFill>
                  <a:srgbClr val="4E4E4E"/>
                </a:solidFill>
                <a:effectLst/>
                <a:latin typeface="Bahnschrift SemiLight" panose="020B0502040204020203" pitchFamily="34" charset="0"/>
              </a:rPr>
              <a:t>Kodesh</a:t>
            </a:r>
            <a:r>
              <a:rPr lang="en-US" sz="1400" b="1" i="0" dirty="0">
                <a:solidFill>
                  <a:srgbClr val="4E4E4E"/>
                </a:solidFill>
                <a:effectLst/>
                <a:latin typeface="Bahnschrift SemiLight" panose="020B0502040204020203" pitchFamily="34" charset="0"/>
              </a:rPr>
              <a:t> </a:t>
            </a:r>
            <a:r>
              <a:rPr lang="en-US" sz="1400" i="0" dirty="0">
                <a:solidFill>
                  <a:srgbClr val="4E4E4E"/>
                </a:solidFill>
                <a:effectLst/>
                <a:latin typeface="Bahnschrift SemiLight" panose="020B0502040204020203" pitchFamily="34" charset="0"/>
              </a:rPr>
              <a:t>- on the northern axis, the "</a:t>
            </a:r>
            <a:r>
              <a:rPr lang="en-US" sz="1400" i="0" dirty="0" err="1">
                <a:solidFill>
                  <a:srgbClr val="4E4E4E"/>
                </a:solidFill>
                <a:effectLst/>
                <a:latin typeface="Bahnschrift SemiLight" panose="020B0502040204020203" pitchFamily="34" charset="0"/>
              </a:rPr>
              <a:t>Gdańsk</a:t>
            </a:r>
            <a:r>
              <a:rPr lang="en-US" sz="1400" i="0" dirty="0">
                <a:solidFill>
                  <a:srgbClr val="4E4E4E"/>
                </a:solidFill>
                <a:effectLst/>
                <a:latin typeface="Bahnschrift SemiLight" panose="020B0502040204020203" pitchFamily="34" charset="0"/>
              </a:rPr>
              <a:t>" wardrobe is placed on a raised platform, above it, a superstructure made of boards with a painted inscription and a crown. Bimah - a podium built between </a:t>
            </a:r>
            <a:r>
              <a:rPr lang="en-US" sz="1400" i="0" dirty="0" smtClean="0">
                <a:solidFill>
                  <a:srgbClr val="4E4E4E"/>
                </a:solidFill>
                <a:effectLst/>
                <a:latin typeface="Bahnschrift SemiLight" panose="020B0502040204020203" pitchFamily="34" charset="0"/>
              </a:rPr>
              <a:t>two</a:t>
            </a:r>
            <a:r>
              <a:rPr lang="pl-PL" sz="1400" i="0" dirty="0" smtClean="0">
                <a:solidFill>
                  <a:srgbClr val="4E4E4E"/>
                </a:solidFill>
                <a:effectLst/>
                <a:latin typeface="Bahnschrift SemiLight" panose="020B0502040204020203" pitchFamily="34" charset="0"/>
              </a:rPr>
              <a:t> </a:t>
            </a:r>
            <a:r>
              <a:rPr lang="en-US" sz="1400" i="0" dirty="0" smtClean="0">
                <a:solidFill>
                  <a:srgbClr val="4E4E4E"/>
                </a:solidFill>
                <a:effectLst/>
                <a:latin typeface="Bahnschrift SemiLight" panose="020B0502040204020203" pitchFamily="34" charset="0"/>
              </a:rPr>
              <a:t>pillars </a:t>
            </a:r>
            <a:r>
              <a:rPr lang="en-US" sz="1400" i="0" dirty="0">
                <a:solidFill>
                  <a:srgbClr val="4E4E4E"/>
                </a:solidFill>
                <a:effectLst/>
                <a:latin typeface="Bahnschrift SemiLight" panose="020B0502040204020203" pitchFamily="34" charset="0"/>
              </a:rPr>
              <a:t>supporting the joist ceiling. </a:t>
            </a:r>
            <a:endParaRPr lang="pl-PL" sz="1400" i="0" dirty="0" smtClean="0">
              <a:solidFill>
                <a:srgbClr val="4E4E4E"/>
              </a:solidFill>
              <a:effectLst/>
              <a:latin typeface="Bahnschrift SemiLight" panose="020B0502040204020203" pitchFamily="34" charset="0"/>
            </a:endParaRPr>
          </a:p>
          <a:p>
            <a:pPr algn="just"/>
            <a:endParaRPr lang="pl-PL" sz="1400" b="1" dirty="0" smtClean="0">
              <a:solidFill>
                <a:srgbClr val="4E4E4E"/>
              </a:solidFill>
              <a:latin typeface="Bahnschrift SemiLight" panose="020B0502040204020203" pitchFamily="34" charset="0"/>
            </a:endParaRPr>
          </a:p>
          <a:p>
            <a:pPr algn="just"/>
            <a:r>
              <a:rPr lang="en-US" sz="1400" b="1" i="0" dirty="0" smtClean="0">
                <a:solidFill>
                  <a:srgbClr val="4E4E4E"/>
                </a:solidFill>
                <a:effectLst/>
                <a:latin typeface="Bahnschrift SemiLight" panose="020B0502040204020203" pitchFamily="34" charset="0"/>
              </a:rPr>
              <a:t>Polychrome </a:t>
            </a:r>
            <a:r>
              <a:rPr lang="en-US" sz="1400" b="1" i="0" dirty="0">
                <a:solidFill>
                  <a:srgbClr val="4E4E4E"/>
                </a:solidFill>
                <a:effectLst/>
                <a:latin typeface="Bahnschrift SemiLight" panose="020B0502040204020203" pitchFamily="34" charset="0"/>
              </a:rPr>
              <a:t>walls. </a:t>
            </a:r>
            <a:r>
              <a:rPr lang="en-US" sz="1400" i="0" dirty="0" smtClean="0">
                <a:solidFill>
                  <a:srgbClr val="4E4E4E"/>
                </a:solidFill>
                <a:effectLst/>
                <a:latin typeface="Bahnschrift SemiLight" panose="020B0502040204020203" pitchFamily="34" charset="0"/>
              </a:rPr>
              <a:t>On </a:t>
            </a:r>
            <a:r>
              <a:rPr lang="en-US" sz="1400" i="0" dirty="0">
                <a:solidFill>
                  <a:srgbClr val="4E4E4E"/>
                </a:solidFill>
                <a:effectLst/>
                <a:latin typeface="Bahnschrift SemiLight" panose="020B0502040204020203" pitchFamily="34" charset="0"/>
              </a:rPr>
              <a:t>the entrance wall, on the right, above doors, Heaven's Gate - a painted portal enclosed in barbarized columns, with stems braided with vines, carrying vases with flowers, topped with a crown, antithetical lions on the </a:t>
            </a:r>
            <a:r>
              <a:rPr lang="en-US" sz="1400" i="0" dirty="0" smtClean="0">
                <a:solidFill>
                  <a:srgbClr val="4E4E4E"/>
                </a:solidFill>
                <a:effectLst/>
                <a:latin typeface="Bahnschrift SemiLight" panose="020B0502040204020203" pitchFamily="34" charset="0"/>
              </a:rPr>
              <a:t>sides</a:t>
            </a:r>
            <a:r>
              <a:rPr lang="pl-PL" sz="1400" i="0" dirty="0" smtClean="0">
                <a:solidFill>
                  <a:srgbClr val="4E4E4E"/>
                </a:solidFill>
                <a:effectLst/>
                <a:latin typeface="Bahnschrift SemiLight" panose="020B0502040204020203" pitchFamily="34" charset="0"/>
              </a:rPr>
              <a:t>.</a:t>
            </a:r>
            <a:endParaRPr lang="pl-PL" sz="1400" i="0" dirty="0">
              <a:solidFill>
                <a:srgbClr val="4E4E4E"/>
              </a:solidFill>
              <a:effectLst/>
              <a:latin typeface="Bahnschrift SemiLight" panose="020B0502040204020203" pitchFamily="34" charset="0"/>
            </a:endParaRPr>
          </a:p>
          <a:p>
            <a:pPr algn="l"/>
            <a:endParaRPr lang="pl-PL" sz="1400" i="0" dirty="0">
              <a:solidFill>
                <a:srgbClr val="4E4E4E"/>
              </a:solidFill>
              <a:effectLst/>
              <a:latin typeface="Bahnschrift SemiLight" panose="020B0502040204020203" pitchFamily="34" charset="0"/>
            </a:endParaRPr>
          </a:p>
        </p:txBody>
      </p:sp>
      <p:sp>
        <p:nvSpPr>
          <p:cNvPr id="6" name="Tytuł 1">
            <a:extLst>
              <a:ext uri="{FF2B5EF4-FFF2-40B4-BE49-F238E27FC236}">
                <a16:creationId xmlns:a16="http://schemas.microsoft.com/office/drawing/2014/main" xmlns="" id="{61338D04-886C-3E08-1A9A-89B2E3645585}"/>
              </a:ext>
            </a:extLst>
          </p:cNvPr>
          <p:cNvSpPr txBox="1">
            <a:spLocks/>
          </p:cNvSpPr>
          <p:nvPr/>
        </p:nvSpPr>
        <p:spPr>
          <a:xfrm>
            <a:off x="817111" y="364313"/>
            <a:ext cx="6915532"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a:latin typeface="Bahnschrift SemiLight" panose="020B0502040204020203" pitchFamily="34" charset="0"/>
              </a:rPr>
              <a:t>Documentation</a:t>
            </a:r>
            <a:r>
              <a:rPr lang="pl-PL" sz="2400" dirty="0">
                <a:latin typeface="Bahnschrift SemiLight" panose="020B0502040204020203" pitchFamily="34" charset="0"/>
              </a:rPr>
              <a:t> from PAN</a:t>
            </a:r>
          </a:p>
          <a:p>
            <a:r>
              <a:rPr lang="pl-PL" sz="1500" dirty="0" err="1">
                <a:latin typeface="Bahnschrift SemiLight" panose="020B0502040204020203" pitchFamily="34" charset="0"/>
              </a:rPr>
              <a:t>Description</a:t>
            </a:r>
            <a:r>
              <a:rPr lang="pl-PL" sz="1500" dirty="0">
                <a:latin typeface="Bahnschrift SemiLight" panose="020B0502040204020203" pitchFamily="34" charset="0"/>
              </a:rPr>
              <a:t> from „The Gates of </a:t>
            </a:r>
            <a:r>
              <a:rPr lang="pl-PL" sz="1500" dirty="0" err="1">
                <a:latin typeface="Bahnschrift SemiLight" panose="020B0502040204020203" pitchFamily="34" charset="0"/>
              </a:rPr>
              <a:t>Heaven</a:t>
            </a:r>
            <a:r>
              <a:rPr lang="pl-PL" sz="1500" dirty="0">
                <a:latin typeface="Bahnschrift SemiLight" panose="020B0502040204020203" pitchFamily="34" charset="0"/>
              </a:rPr>
              <a:t>” </a:t>
            </a:r>
          </a:p>
        </p:txBody>
      </p:sp>
    </p:spTree>
    <p:extLst>
      <p:ext uri="{BB962C8B-B14F-4D97-AF65-F5344CB8AC3E}">
        <p14:creationId xmlns:p14="http://schemas.microsoft.com/office/powerpoint/2010/main" xmlns="" val="305413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FC2D3C1-988E-6061-3C86-51C828177F56}"/>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xmlns="" id="{1BF64368-1685-2420-3AFD-429E7BDA7BC2}"/>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xmlns="" id="{5CD7D144-DF57-68CA-0CC2-1B3C9AC3C48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descr="Obraz zawierający rysowanie, szkic, tekst, Prostokąt&#10;&#10;Opis wygenerowany automatycznie">
            <a:extLst>
              <a:ext uri="{FF2B5EF4-FFF2-40B4-BE49-F238E27FC236}">
                <a16:creationId xmlns:a16="http://schemas.microsoft.com/office/drawing/2014/main" xmlns="" id="{04665843-BC83-DA97-BA82-DDF7ADDE1B9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8801" t="21546" r="33373" b="7826"/>
          <a:stretch/>
        </p:blipFill>
        <p:spPr>
          <a:xfrm>
            <a:off x="192272" y="1225824"/>
            <a:ext cx="6751982" cy="4843671"/>
          </a:xfrm>
          <a:prstGeom prst="rect">
            <a:avLst/>
          </a:prstGeom>
        </p:spPr>
      </p:pic>
      <p:pic>
        <p:nvPicPr>
          <p:cNvPr id="10" name="Obraz 9" descr="Obraz zawierający tekst, stacjonarny, rysowanie, szkic&#10;&#10;Opis wygenerowany automatycznie">
            <a:extLst>
              <a:ext uri="{FF2B5EF4-FFF2-40B4-BE49-F238E27FC236}">
                <a16:creationId xmlns:a16="http://schemas.microsoft.com/office/drawing/2014/main" xmlns="" id="{ADAEB946-72F9-30BC-A189-FBCA21B11A0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8481" t="25216" r="43639" b="4155"/>
          <a:stretch/>
        </p:blipFill>
        <p:spPr>
          <a:xfrm>
            <a:off x="7305802" y="1225824"/>
            <a:ext cx="4379844" cy="4843670"/>
          </a:xfrm>
          <a:prstGeom prst="rect">
            <a:avLst/>
          </a:prstGeom>
        </p:spPr>
      </p:pic>
      <p:sp>
        <p:nvSpPr>
          <p:cNvPr id="6" name="Tytuł 1">
            <a:extLst>
              <a:ext uri="{FF2B5EF4-FFF2-40B4-BE49-F238E27FC236}">
                <a16:creationId xmlns:a16="http://schemas.microsoft.com/office/drawing/2014/main" xmlns="" id="{BD9DDE47-0E27-F44F-8260-7857160B4FD0}"/>
              </a:ext>
            </a:extLst>
          </p:cNvPr>
          <p:cNvSpPr txBox="1">
            <a:spLocks/>
          </p:cNvSpPr>
          <p:nvPr/>
        </p:nvSpPr>
        <p:spPr>
          <a:xfrm>
            <a:off x="817111" y="364313"/>
            <a:ext cx="6915532"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a:latin typeface="Bahnschrift SemiLight" panose="020B0502040204020203" pitchFamily="34" charset="0"/>
              </a:rPr>
              <a:t>Documentation</a:t>
            </a:r>
            <a:r>
              <a:rPr lang="pl-PL" sz="2400" dirty="0">
                <a:latin typeface="Bahnschrift SemiLight" panose="020B0502040204020203" pitchFamily="34" charset="0"/>
              </a:rPr>
              <a:t> from PAN</a:t>
            </a:r>
          </a:p>
          <a:p>
            <a:r>
              <a:rPr lang="pl-PL" sz="1500" dirty="0" err="1">
                <a:latin typeface="Bahnschrift SemiLight" panose="020B0502040204020203" pitchFamily="34" charset="0"/>
              </a:rPr>
              <a:t>Description</a:t>
            </a:r>
            <a:r>
              <a:rPr lang="pl-PL" sz="1500" dirty="0">
                <a:latin typeface="Bahnschrift SemiLight" panose="020B0502040204020203" pitchFamily="34" charset="0"/>
              </a:rPr>
              <a:t> from „The Gates of </a:t>
            </a:r>
            <a:r>
              <a:rPr lang="pl-PL" sz="1500" dirty="0" err="1">
                <a:latin typeface="Bahnschrift SemiLight" panose="020B0502040204020203" pitchFamily="34" charset="0"/>
              </a:rPr>
              <a:t>Heaven</a:t>
            </a:r>
            <a:r>
              <a:rPr lang="pl-PL" sz="1500" dirty="0">
                <a:latin typeface="Bahnschrift SemiLight" panose="020B0502040204020203" pitchFamily="34" charset="0"/>
              </a:rPr>
              <a:t>” </a:t>
            </a:r>
          </a:p>
        </p:txBody>
      </p:sp>
    </p:spTree>
    <p:extLst>
      <p:ext uri="{BB962C8B-B14F-4D97-AF65-F5344CB8AC3E}">
        <p14:creationId xmlns:p14="http://schemas.microsoft.com/office/powerpoint/2010/main" xmlns="" val="1328903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FC2D3C1-988E-6061-3C86-51C828177F56}"/>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xmlns="" id="{1BF64368-1685-2420-3AFD-429E7BDA7BC2}"/>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xmlns="" id="{5CD7D144-DF57-68CA-0CC2-1B3C9AC3C48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descr="Obraz zawierający tekst, rysowanie, szkic, Prostokąt&#10;&#10;Opis wygenerowany automatycznie">
            <a:extLst>
              <a:ext uri="{FF2B5EF4-FFF2-40B4-BE49-F238E27FC236}">
                <a16:creationId xmlns:a16="http://schemas.microsoft.com/office/drawing/2014/main" xmlns="" id="{4E50FC34-1ACF-30C0-0166-D6D93B34EDE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2772" t="22366" r="32609" b="3776"/>
          <a:stretch/>
        </p:blipFill>
        <p:spPr>
          <a:xfrm>
            <a:off x="192272" y="1273060"/>
            <a:ext cx="6659218" cy="4896800"/>
          </a:xfrm>
          <a:prstGeom prst="rect">
            <a:avLst/>
          </a:prstGeom>
        </p:spPr>
      </p:pic>
      <p:sp>
        <p:nvSpPr>
          <p:cNvPr id="9" name="Tytuł 1">
            <a:extLst>
              <a:ext uri="{FF2B5EF4-FFF2-40B4-BE49-F238E27FC236}">
                <a16:creationId xmlns:a16="http://schemas.microsoft.com/office/drawing/2014/main" xmlns="" id="{B1B0639A-B449-3091-026C-43F72D36D76F}"/>
              </a:ext>
            </a:extLst>
          </p:cNvPr>
          <p:cNvSpPr txBox="1">
            <a:spLocks/>
          </p:cNvSpPr>
          <p:nvPr/>
        </p:nvSpPr>
        <p:spPr>
          <a:xfrm>
            <a:off x="7100454" y="1243914"/>
            <a:ext cx="4793371" cy="49259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l-PL" sz="1400" i="0" dirty="0">
                <a:solidFill>
                  <a:srgbClr val="4E4E4E"/>
                </a:solidFill>
                <a:effectLst/>
                <a:latin typeface="Bahnschrift SemiLight" panose="020B0502040204020203" pitchFamily="34" charset="0"/>
              </a:rPr>
              <a:t>„</a:t>
            </a:r>
            <a:r>
              <a:rPr lang="en-US" sz="1400" i="0" dirty="0">
                <a:solidFill>
                  <a:srgbClr val="4E4E4E"/>
                </a:solidFill>
                <a:effectLst/>
                <a:latin typeface="Bahnschrift SemiLight" panose="020B0502040204020203" pitchFamily="34" charset="0"/>
              </a:rPr>
              <a:t>On the left, a great ox Shor ha-Boron. Under the ceiling, above the windows, probably running around the entire room a frieze depicting a landscape with trees, animals and architecture. On wall with Aron </a:t>
            </a:r>
            <a:r>
              <a:rPr lang="en-US" sz="1400" i="0" dirty="0" err="1">
                <a:solidFill>
                  <a:srgbClr val="4E4E4E"/>
                </a:solidFill>
                <a:effectLst/>
                <a:latin typeface="Bahnschrift SemiLight" panose="020B0502040204020203" pitchFamily="34" charset="0"/>
              </a:rPr>
              <a:t>Kodesh</a:t>
            </a:r>
            <a:r>
              <a:rPr lang="en-US" sz="1400" i="0" dirty="0">
                <a:solidFill>
                  <a:srgbClr val="4E4E4E"/>
                </a:solidFill>
                <a:effectLst/>
                <a:latin typeface="Bahnschrift SemiLight" panose="020B0502040204020203" pitchFamily="34" charset="0"/>
              </a:rPr>
              <a:t> between the window and the corner - instruments musical. Half-columns of foxes and bimah poles entwined with vines. Ceiling no polychrome.</a:t>
            </a:r>
            <a:endParaRPr lang="pl-PL" sz="1400" i="0" dirty="0">
              <a:solidFill>
                <a:srgbClr val="4E4E4E"/>
              </a:solidFill>
              <a:effectLst/>
              <a:latin typeface="Bahnschrift SemiLight" panose="020B0502040204020203" pitchFamily="34" charset="0"/>
            </a:endParaRPr>
          </a:p>
          <a:p>
            <a:pPr algn="just"/>
            <a:endParaRPr lang="pl-PL" sz="1400" b="1" i="0" dirty="0" smtClean="0">
              <a:solidFill>
                <a:srgbClr val="4E4E4E"/>
              </a:solidFill>
              <a:effectLst/>
              <a:latin typeface="Bahnschrift SemiLight" panose="020B0502040204020203" pitchFamily="34" charset="0"/>
            </a:endParaRPr>
          </a:p>
          <a:p>
            <a:pPr algn="just"/>
            <a:r>
              <a:rPr lang="en-US" sz="1400" b="1" i="0" dirty="0" smtClean="0">
                <a:solidFill>
                  <a:srgbClr val="4E4E4E"/>
                </a:solidFill>
                <a:effectLst/>
                <a:latin typeface="Bahnschrift SemiLight" panose="020B0502040204020203" pitchFamily="34" charset="0"/>
              </a:rPr>
              <a:t>In </a:t>
            </a:r>
            <a:r>
              <a:rPr lang="en-US" sz="1400" b="1" i="0" dirty="0">
                <a:solidFill>
                  <a:srgbClr val="4E4E4E"/>
                </a:solidFill>
                <a:effectLst/>
                <a:latin typeface="Bahnschrift SemiLight" panose="020B0502040204020203" pitchFamily="34" charset="0"/>
              </a:rPr>
              <a:t>the 1920s</a:t>
            </a:r>
            <a:r>
              <a:rPr lang="en-US" sz="1400" i="0" dirty="0">
                <a:solidFill>
                  <a:srgbClr val="4E4E4E"/>
                </a:solidFill>
                <a:effectLst/>
                <a:latin typeface="Bahnschrift SemiLight" panose="020B0502040204020203" pitchFamily="34" charset="0"/>
              </a:rPr>
              <a:t>, during the restoration, the walls were raised, underpinned. plinth and the collapsed roof was rebuilt. At the expense of the ground floor women's gallery, the hall was enlarged, external doors were moved to the axis of the building, to the hall and from the hall to the hall, changing the latter into double doors, at the same time, the lower part of the vixen - the half-columns - was cut out. Originally flat the decking of the ceiling from the bottom of the beams was replaced with a ceiling nailed from above on. overlay. </a:t>
            </a:r>
            <a:endParaRPr lang="pl-PL" sz="1400" i="0" dirty="0">
              <a:solidFill>
                <a:srgbClr val="4E4E4E"/>
              </a:solidFill>
              <a:effectLst/>
              <a:latin typeface="Bahnschrift SemiLight" panose="020B0502040204020203" pitchFamily="34" charset="0"/>
            </a:endParaRPr>
          </a:p>
          <a:p>
            <a:pPr algn="just"/>
            <a:endParaRPr lang="pl-PL" sz="1400" i="0" dirty="0" smtClean="0">
              <a:solidFill>
                <a:srgbClr val="4E4E4E"/>
              </a:solidFill>
              <a:effectLst/>
              <a:latin typeface="Bahnschrift SemiLight" panose="020B0502040204020203" pitchFamily="34" charset="0"/>
            </a:endParaRPr>
          </a:p>
          <a:p>
            <a:pPr algn="just"/>
            <a:r>
              <a:rPr lang="en-US" sz="1400" i="0" dirty="0" smtClean="0">
                <a:solidFill>
                  <a:srgbClr val="4E4E4E"/>
                </a:solidFill>
                <a:effectLst/>
                <a:latin typeface="Bahnschrift SemiLight" panose="020B0502040204020203" pitchFamily="34" charset="0"/>
              </a:rPr>
              <a:t>The </a:t>
            </a:r>
            <a:r>
              <a:rPr lang="en-US" sz="1400" i="0" dirty="0" err="1">
                <a:solidFill>
                  <a:srgbClr val="4E4E4E"/>
                </a:solidFill>
                <a:effectLst/>
                <a:latin typeface="Bahnschrift SemiLight" panose="020B0502040204020203" pitchFamily="34" charset="0"/>
              </a:rPr>
              <a:t>aron</a:t>
            </a:r>
            <a:r>
              <a:rPr lang="en-US" sz="1400" i="0" dirty="0">
                <a:solidFill>
                  <a:srgbClr val="4E4E4E"/>
                </a:solidFill>
                <a:effectLst/>
                <a:latin typeface="Bahnschrift SemiLight" panose="020B0502040204020203" pitchFamily="34" charset="0"/>
              </a:rPr>
              <a:t> ha-</a:t>
            </a:r>
            <a:r>
              <a:rPr lang="en-US" sz="1400" i="0" dirty="0" err="1">
                <a:solidFill>
                  <a:srgbClr val="4E4E4E"/>
                </a:solidFill>
                <a:effectLst/>
                <a:latin typeface="Bahnschrift SemiLight" panose="020B0502040204020203" pitchFamily="34" charset="0"/>
              </a:rPr>
              <a:t>kodesh</a:t>
            </a:r>
            <a:r>
              <a:rPr lang="en-US" sz="1400" i="0" dirty="0">
                <a:solidFill>
                  <a:srgbClr val="4E4E4E"/>
                </a:solidFill>
                <a:effectLst/>
                <a:latin typeface="Bahnschrift SemiLight" panose="020B0502040204020203" pitchFamily="34" charset="0"/>
              </a:rPr>
              <a:t> was replaced - the </a:t>
            </a:r>
            <a:r>
              <a:rPr lang="en-US" sz="1400" i="0" dirty="0" err="1">
                <a:solidFill>
                  <a:srgbClr val="4E4E4E"/>
                </a:solidFill>
                <a:effectLst/>
                <a:latin typeface="Bahnschrift SemiLight" panose="020B0502040204020203" pitchFamily="34" charset="0"/>
              </a:rPr>
              <a:t>Gdańsk</a:t>
            </a:r>
            <a:r>
              <a:rPr lang="en-US" sz="1400" i="0" dirty="0">
                <a:solidFill>
                  <a:srgbClr val="4E4E4E"/>
                </a:solidFill>
                <a:effectLst/>
                <a:latin typeface="Bahnschrift SemiLight" panose="020B0502040204020203" pitchFamily="34" charset="0"/>
              </a:rPr>
              <a:t> wardrobe was replaced with another a piece of furniture – a sideboard from the end of the 19th century. The old ones were also removed finial with crown and inscriptions.</a:t>
            </a:r>
            <a:r>
              <a:rPr lang="pl-PL" sz="1400" i="0" dirty="0">
                <a:solidFill>
                  <a:srgbClr val="4E4E4E"/>
                </a:solidFill>
                <a:effectLst/>
                <a:latin typeface="Bahnschrift SemiLight" panose="020B0502040204020203" pitchFamily="34" charset="0"/>
              </a:rPr>
              <a:t>”</a:t>
            </a:r>
          </a:p>
          <a:p>
            <a:pPr algn="just"/>
            <a:endParaRPr lang="pl-PL" sz="1400" i="0" dirty="0">
              <a:solidFill>
                <a:srgbClr val="4E4E4E"/>
              </a:solidFill>
              <a:effectLst/>
              <a:latin typeface="Bahnschrift SemiLight" panose="020B0502040204020203" pitchFamily="34" charset="0"/>
            </a:endParaRPr>
          </a:p>
        </p:txBody>
      </p:sp>
      <p:sp>
        <p:nvSpPr>
          <p:cNvPr id="11" name="Tytuł 1">
            <a:extLst>
              <a:ext uri="{FF2B5EF4-FFF2-40B4-BE49-F238E27FC236}">
                <a16:creationId xmlns:a16="http://schemas.microsoft.com/office/drawing/2014/main" xmlns="" id="{1DEF154D-0CB0-377D-420B-47C1F4DBD040}"/>
              </a:ext>
            </a:extLst>
          </p:cNvPr>
          <p:cNvSpPr txBox="1">
            <a:spLocks/>
          </p:cNvSpPr>
          <p:nvPr/>
        </p:nvSpPr>
        <p:spPr>
          <a:xfrm>
            <a:off x="7100454" y="6030097"/>
            <a:ext cx="3108552" cy="378941"/>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 b="0" i="1" dirty="0">
                <a:solidFill>
                  <a:srgbClr val="000000"/>
                </a:solidFill>
                <a:effectLst/>
                <a:latin typeface="Bahnschrift SemiLight" panose="020B0502040204020203" pitchFamily="34" charset="0"/>
              </a:rPr>
              <a:t>Source: </a:t>
            </a:r>
            <a:r>
              <a:rPr lang="pl-PL" sz="800" b="0" i="1" dirty="0">
                <a:solidFill>
                  <a:srgbClr val="000000"/>
                </a:solidFill>
                <a:effectLst/>
                <a:latin typeface="Bahnschrift SemiLight" panose="020B0502040204020203" pitchFamily="34" charset="0"/>
              </a:rPr>
              <a:t>Gates of </a:t>
            </a:r>
            <a:r>
              <a:rPr lang="pl-PL" sz="800" b="0" i="1" dirty="0" err="1">
                <a:solidFill>
                  <a:srgbClr val="000000"/>
                </a:solidFill>
                <a:effectLst/>
                <a:latin typeface="Bahnschrift SemiLight" panose="020B0502040204020203" pitchFamily="34" charset="0"/>
              </a:rPr>
              <a:t>Heaven</a:t>
            </a:r>
            <a:r>
              <a:rPr lang="pl-PL" sz="800" b="0" i="1" dirty="0">
                <a:solidFill>
                  <a:srgbClr val="000000"/>
                </a:solidFill>
                <a:effectLst/>
                <a:latin typeface="Bahnschrift SemiLight" panose="020B0502040204020203" pitchFamily="34" charset="0"/>
              </a:rPr>
              <a:t>, </a:t>
            </a:r>
            <a:r>
              <a:rPr lang="pl-PL" sz="800" b="0" i="1" dirty="0" err="1">
                <a:solidFill>
                  <a:srgbClr val="000000"/>
                </a:solidFill>
                <a:effectLst/>
                <a:latin typeface="Bahnschrift SemiLight" panose="020B0502040204020203" pitchFamily="34" charset="0"/>
              </a:rPr>
              <a:t>page</a:t>
            </a:r>
            <a:r>
              <a:rPr lang="pl-PL" sz="800" b="0" i="1" dirty="0">
                <a:solidFill>
                  <a:srgbClr val="000000"/>
                </a:solidFill>
                <a:effectLst/>
                <a:latin typeface="Bahnschrift SemiLight" panose="020B0502040204020203" pitchFamily="34" charset="0"/>
              </a:rPr>
              <a:t> 387</a:t>
            </a:r>
          </a:p>
          <a:p>
            <a:endParaRPr lang="pl-PL" sz="1100" dirty="0">
              <a:latin typeface="Bahnschrift SemiLight" panose="020B0502040204020203" pitchFamily="34" charset="0"/>
            </a:endParaRPr>
          </a:p>
        </p:txBody>
      </p:sp>
      <p:sp>
        <p:nvSpPr>
          <p:cNvPr id="6" name="Tytuł 1">
            <a:extLst>
              <a:ext uri="{FF2B5EF4-FFF2-40B4-BE49-F238E27FC236}">
                <a16:creationId xmlns:a16="http://schemas.microsoft.com/office/drawing/2014/main" xmlns="" id="{8980F236-80FB-AE7A-A1BC-06F82CABA0F7}"/>
              </a:ext>
            </a:extLst>
          </p:cNvPr>
          <p:cNvSpPr txBox="1">
            <a:spLocks/>
          </p:cNvSpPr>
          <p:nvPr/>
        </p:nvSpPr>
        <p:spPr>
          <a:xfrm>
            <a:off x="817111" y="364313"/>
            <a:ext cx="6915532"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a:latin typeface="Bahnschrift SemiLight" panose="020B0502040204020203" pitchFamily="34" charset="0"/>
              </a:rPr>
              <a:t>Documentation</a:t>
            </a:r>
            <a:r>
              <a:rPr lang="pl-PL" sz="2400" dirty="0">
                <a:latin typeface="Bahnschrift SemiLight" panose="020B0502040204020203" pitchFamily="34" charset="0"/>
              </a:rPr>
              <a:t> from PAN</a:t>
            </a:r>
          </a:p>
          <a:p>
            <a:r>
              <a:rPr lang="pl-PL" sz="1500" dirty="0" err="1">
                <a:latin typeface="Bahnschrift SemiLight" panose="020B0502040204020203" pitchFamily="34" charset="0"/>
              </a:rPr>
              <a:t>Description</a:t>
            </a:r>
            <a:r>
              <a:rPr lang="pl-PL" sz="1500" dirty="0">
                <a:latin typeface="Bahnschrift SemiLight" panose="020B0502040204020203" pitchFamily="34" charset="0"/>
              </a:rPr>
              <a:t> from „The Gates of </a:t>
            </a:r>
            <a:r>
              <a:rPr lang="pl-PL" sz="1500" dirty="0" err="1">
                <a:latin typeface="Bahnschrift SemiLight" panose="020B0502040204020203" pitchFamily="34" charset="0"/>
              </a:rPr>
              <a:t>Heaven</a:t>
            </a:r>
            <a:r>
              <a:rPr lang="pl-PL" sz="1500" dirty="0">
                <a:latin typeface="Bahnschrift SemiLight" panose="020B0502040204020203" pitchFamily="34" charset="0"/>
              </a:rPr>
              <a:t>” </a:t>
            </a:r>
          </a:p>
        </p:txBody>
      </p:sp>
    </p:spTree>
    <p:extLst>
      <p:ext uri="{BB962C8B-B14F-4D97-AF65-F5344CB8AC3E}">
        <p14:creationId xmlns:p14="http://schemas.microsoft.com/office/powerpoint/2010/main" xmlns="" val="3041577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CFC2D3C1-988E-6061-3C86-51C828177F56}"/>
              </a:ext>
            </a:extLst>
          </p:cNvPr>
          <p:cNvSpPr/>
          <p:nvPr/>
        </p:nvSpPr>
        <p:spPr>
          <a:xfrm>
            <a:off x="-3582"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xmlns="" id="{1BF64368-1685-2420-3AFD-429E7BDA7BC2}"/>
              </a:ext>
            </a:extLst>
          </p:cNvPr>
          <p:cNvSpPr/>
          <p:nvPr/>
        </p:nvSpPr>
        <p:spPr>
          <a:xfrm>
            <a:off x="271685"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xmlns="" id="{5CD7D144-DF57-68CA-0CC2-1B3C9AC3C48C}"/>
              </a:ext>
            </a:extLst>
          </p:cNvPr>
          <p:cNvSpPr/>
          <p:nvPr/>
        </p:nvSpPr>
        <p:spPr>
          <a:xfrm>
            <a:off x="544398" y="361061"/>
            <a:ext cx="195854" cy="67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ytuł 1">
            <a:extLst>
              <a:ext uri="{FF2B5EF4-FFF2-40B4-BE49-F238E27FC236}">
                <a16:creationId xmlns:a16="http://schemas.microsoft.com/office/drawing/2014/main" xmlns="" id="{8CB3A273-4728-456D-E3CA-FE0A14AB24C0}"/>
              </a:ext>
            </a:extLst>
          </p:cNvPr>
          <p:cNvSpPr txBox="1">
            <a:spLocks/>
          </p:cNvSpPr>
          <p:nvPr/>
        </p:nvSpPr>
        <p:spPr>
          <a:xfrm>
            <a:off x="817111" y="364313"/>
            <a:ext cx="4036334" cy="67346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dirty="0" err="1">
                <a:latin typeface="Bahnschrift SemiLight" panose="020B0502040204020203" pitchFamily="34" charset="0"/>
              </a:rPr>
              <a:t>Lacking</a:t>
            </a:r>
            <a:r>
              <a:rPr lang="pl-PL" sz="2400" dirty="0">
                <a:latin typeface="Bahnschrift SemiLight" panose="020B0502040204020203" pitchFamily="34" charset="0"/>
              </a:rPr>
              <a:t> </a:t>
            </a:r>
            <a:r>
              <a:rPr lang="pl-PL" sz="2400" dirty="0" err="1">
                <a:latin typeface="Bahnschrift SemiLight" panose="020B0502040204020203" pitchFamily="34" charset="0"/>
              </a:rPr>
              <a:t>resources</a:t>
            </a:r>
            <a:endParaRPr lang="pl-PL" sz="2400" dirty="0">
              <a:latin typeface="Bahnschrift SemiLight" panose="020B0502040204020203" pitchFamily="34" charset="0"/>
            </a:endParaRPr>
          </a:p>
        </p:txBody>
      </p:sp>
      <p:pic>
        <p:nvPicPr>
          <p:cNvPr id="7" name="Obraz 6" descr="Obraz zawierający tekst, Prostokąt, zrzut ekranu, diagram&#10;&#10;Opis wygenerowany automatycznie">
            <a:extLst>
              <a:ext uri="{FF2B5EF4-FFF2-40B4-BE49-F238E27FC236}">
                <a16:creationId xmlns:a16="http://schemas.microsoft.com/office/drawing/2014/main" xmlns="" id="{4A872FEF-C3C6-D7A5-69D9-F05B7FA9D8C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3321" t="22706" r="22029" b="31401"/>
          <a:stretch/>
        </p:blipFill>
        <p:spPr>
          <a:xfrm>
            <a:off x="1006882" y="1257010"/>
            <a:ext cx="3547855" cy="4671234"/>
          </a:xfrm>
          <a:prstGeom prst="rect">
            <a:avLst/>
          </a:prstGeom>
        </p:spPr>
      </p:pic>
      <p:sp>
        <p:nvSpPr>
          <p:cNvPr id="9" name="Strzałka: w prawo 8">
            <a:extLst>
              <a:ext uri="{FF2B5EF4-FFF2-40B4-BE49-F238E27FC236}">
                <a16:creationId xmlns:a16="http://schemas.microsoft.com/office/drawing/2014/main" xmlns="" id="{818269B8-3F0C-9F01-43A1-52FDAE06C88D}"/>
              </a:ext>
            </a:extLst>
          </p:cNvPr>
          <p:cNvSpPr/>
          <p:nvPr/>
        </p:nvSpPr>
        <p:spPr>
          <a:xfrm rot="5400000">
            <a:off x="2390383" y="1227828"/>
            <a:ext cx="616226" cy="410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Tytuł 1">
            <a:extLst>
              <a:ext uri="{FF2B5EF4-FFF2-40B4-BE49-F238E27FC236}">
                <a16:creationId xmlns:a16="http://schemas.microsoft.com/office/drawing/2014/main" xmlns="" id="{EAF907AC-2D66-9575-77C6-A87EC2D4A5A3}"/>
              </a:ext>
            </a:extLst>
          </p:cNvPr>
          <p:cNvSpPr txBox="1">
            <a:spLocks/>
          </p:cNvSpPr>
          <p:nvPr/>
        </p:nvSpPr>
        <p:spPr>
          <a:xfrm>
            <a:off x="6093837" y="1257010"/>
            <a:ext cx="4068067" cy="2857790"/>
          </a:xfrm>
          <a:prstGeom prst="rect">
            <a:avLst/>
          </a:prstGeom>
        </p:spPr>
        <p:txBody>
          <a:bodyPr numCol="1"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l">
              <a:lnSpc>
                <a:spcPct val="150000"/>
              </a:lnSpc>
              <a:buAutoNum type="arabicPeriod"/>
            </a:pPr>
            <a:r>
              <a:rPr lang="pl-PL" sz="1400" b="1" i="0" dirty="0">
                <a:solidFill>
                  <a:srgbClr val="4E4E4E"/>
                </a:solidFill>
                <a:effectLst/>
                <a:latin typeface="Bahnschrift SemiLight" panose="020B0502040204020203" pitchFamily="34" charset="0"/>
              </a:rPr>
              <a:t>Back </a:t>
            </a:r>
            <a:r>
              <a:rPr lang="pl-PL" sz="1400" b="1" i="0" dirty="0" err="1" smtClean="0">
                <a:solidFill>
                  <a:srgbClr val="4E4E4E"/>
                </a:solidFill>
                <a:effectLst/>
                <a:latin typeface="Bahnschrift SemiLight" panose="020B0502040204020203" pitchFamily="34" charset="0"/>
              </a:rPr>
              <a:t>elevation</a:t>
            </a:r>
            <a:endParaRPr lang="pl-PL" sz="1400" b="1" dirty="0">
              <a:solidFill>
                <a:srgbClr val="4E4E4E"/>
              </a:solidFill>
              <a:latin typeface="Bahnschrift SemiLight" panose="020B0502040204020203" pitchFamily="34" charset="0"/>
            </a:endParaRPr>
          </a:p>
          <a:p>
            <a:pPr marL="342900" indent="-342900" algn="l">
              <a:lnSpc>
                <a:spcPct val="150000"/>
              </a:lnSpc>
              <a:buAutoNum type="arabicPeriod"/>
            </a:pPr>
            <a:r>
              <a:rPr lang="pl-PL" sz="1400" b="1" i="0" dirty="0" err="1">
                <a:solidFill>
                  <a:srgbClr val="4E4E4E"/>
                </a:solidFill>
                <a:effectLst/>
                <a:latin typeface="Bahnschrift SemiLight" panose="020B0502040204020203" pitchFamily="34" charset="0"/>
              </a:rPr>
              <a:t>Side</a:t>
            </a:r>
            <a:r>
              <a:rPr lang="pl-PL" sz="1400" b="1" i="0" dirty="0">
                <a:solidFill>
                  <a:srgbClr val="4E4E4E"/>
                </a:solidFill>
                <a:effectLst/>
                <a:latin typeface="Bahnschrift SemiLight" panose="020B0502040204020203" pitchFamily="34" charset="0"/>
              </a:rPr>
              <a:t> </a:t>
            </a:r>
            <a:r>
              <a:rPr lang="pl-PL" sz="1400" b="1" i="0" dirty="0" err="1" smtClean="0">
                <a:solidFill>
                  <a:srgbClr val="4E4E4E"/>
                </a:solidFill>
                <a:effectLst/>
                <a:latin typeface="Bahnschrift SemiLight" panose="020B0502040204020203" pitchFamily="34" charset="0"/>
              </a:rPr>
              <a:t>elevation</a:t>
            </a:r>
            <a:endParaRPr lang="pl-PL" sz="1400" b="1" dirty="0">
              <a:solidFill>
                <a:srgbClr val="4E4E4E"/>
              </a:solidFill>
              <a:latin typeface="Bahnschrift SemiLight" panose="020B0502040204020203" pitchFamily="34" charset="0"/>
            </a:endParaRPr>
          </a:p>
          <a:p>
            <a:pPr marL="342900" indent="-342900" algn="l">
              <a:lnSpc>
                <a:spcPct val="150000"/>
              </a:lnSpc>
              <a:buAutoNum type="arabicPeriod"/>
            </a:pPr>
            <a:r>
              <a:rPr lang="pl-PL" sz="1400" b="1" i="0" dirty="0" err="1">
                <a:solidFill>
                  <a:srgbClr val="4E4E4E"/>
                </a:solidFill>
                <a:effectLst/>
                <a:latin typeface="Bahnschrift SemiLight" panose="020B0502040204020203" pitchFamily="34" charset="0"/>
              </a:rPr>
              <a:t>Detailed</a:t>
            </a:r>
            <a:r>
              <a:rPr lang="pl-PL" sz="1400" b="1" i="0" dirty="0">
                <a:solidFill>
                  <a:srgbClr val="4E4E4E"/>
                </a:solidFill>
                <a:effectLst/>
                <a:latin typeface="Bahnschrift SemiLight" panose="020B0502040204020203" pitchFamily="34" charset="0"/>
              </a:rPr>
              <a:t> Information </a:t>
            </a:r>
            <a:r>
              <a:rPr lang="pl-PL" sz="1400" b="1" i="0" dirty="0" err="1">
                <a:solidFill>
                  <a:srgbClr val="4E4E4E"/>
                </a:solidFill>
                <a:effectLst/>
                <a:latin typeface="Bahnschrift SemiLight" panose="020B0502040204020203" pitchFamily="34" charset="0"/>
              </a:rPr>
              <a:t>about</a:t>
            </a:r>
            <a:r>
              <a:rPr lang="pl-PL" sz="1400" b="1" i="0" dirty="0">
                <a:solidFill>
                  <a:srgbClr val="4E4E4E"/>
                </a:solidFill>
                <a:effectLst/>
                <a:latin typeface="Bahnschrift SemiLight" panose="020B0502040204020203" pitchFamily="34" charset="0"/>
              </a:rPr>
              <a:t> the </a:t>
            </a:r>
            <a:r>
              <a:rPr lang="pl-PL" sz="1400" b="1" i="0" dirty="0" err="1">
                <a:solidFill>
                  <a:srgbClr val="4E4E4E"/>
                </a:solidFill>
                <a:effectLst/>
                <a:latin typeface="Bahnschrift SemiLight" panose="020B0502040204020203" pitchFamily="34" charset="0"/>
              </a:rPr>
              <a:t>colors</a:t>
            </a:r>
            <a:r>
              <a:rPr lang="pl-PL" sz="1400" b="1" i="0" dirty="0">
                <a:solidFill>
                  <a:srgbClr val="4E4E4E"/>
                </a:solidFill>
                <a:effectLst/>
                <a:latin typeface="Bahnschrift SemiLight" panose="020B0502040204020203" pitchFamily="34" charset="0"/>
              </a:rPr>
              <a:t> of the </a:t>
            </a:r>
            <a:r>
              <a:rPr lang="pl-PL" sz="1400" b="1" i="0" dirty="0" err="1">
                <a:solidFill>
                  <a:srgbClr val="4E4E4E"/>
                </a:solidFill>
                <a:effectLst/>
                <a:latin typeface="Bahnschrift SemiLight" panose="020B0502040204020203" pitchFamily="34" charset="0"/>
              </a:rPr>
              <a:t>polychroms</a:t>
            </a:r>
            <a:r>
              <a:rPr lang="pl-PL" sz="1400" b="1" i="0" dirty="0">
                <a:solidFill>
                  <a:srgbClr val="4E4E4E"/>
                </a:solidFill>
                <a:effectLst/>
                <a:latin typeface="Bahnschrift SemiLight" panose="020B0502040204020203" pitchFamily="34" charset="0"/>
              </a:rPr>
              <a:t> (</a:t>
            </a:r>
            <a:r>
              <a:rPr lang="pl-PL" sz="1400" b="1" i="0" dirty="0" err="1">
                <a:solidFill>
                  <a:srgbClr val="4E4E4E"/>
                </a:solidFill>
                <a:effectLst/>
                <a:latin typeface="Bahnschrift SemiLight" panose="020B0502040204020203" pitchFamily="34" charset="0"/>
              </a:rPr>
              <a:t>analogical</a:t>
            </a:r>
            <a:r>
              <a:rPr lang="pl-PL" sz="1400" b="1" i="0" dirty="0">
                <a:solidFill>
                  <a:srgbClr val="4E4E4E"/>
                </a:solidFill>
                <a:effectLst/>
                <a:latin typeface="Bahnschrift SemiLight" panose="020B0502040204020203" pitchFamily="34" charset="0"/>
              </a:rPr>
              <a:t> </a:t>
            </a:r>
            <a:r>
              <a:rPr lang="pl-PL" sz="1400" b="1" i="0" dirty="0" err="1">
                <a:solidFill>
                  <a:srgbClr val="4E4E4E"/>
                </a:solidFill>
                <a:effectLst/>
                <a:latin typeface="Bahnschrift SemiLight" panose="020B0502040204020203" pitchFamily="34" charset="0"/>
              </a:rPr>
              <a:t>approach</a:t>
            </a:r>
            <a:r>
              <a:rPr lang="pl-PL" sz="1400" b="1" i="0" dirty="0">
                <a:solidFill>
                  <a:srgbClr val="4E4E4E"/>
                </a:solidFill>
                <a:effectLst/>
                <a:latin typeface="Bahnschrift SemiLight" panose="020B0502040204020203" pitchFamily="34" charset="0"/>
              </a:rPr>
              <a:t> </a:t>
            </a:r>
            <a:r>
              <a:rPr lang="pl-PL" sz="1400" b="1" i="0" dirty="0" err="1">
                <a:solidFill>
                  <a:srgbClr val="4E4E4E"/>
                </a:solidFill>
                <a:effectLst/>
                <a:latin typeface="Bahnschrift SemiLight" panose="020B0502040204020203" pitchFamily="34" charset="0"/>
              </a:rPr>
              <a:t>needed</a:t>
            </a:r>
            <a:r>
              <a:rPr lang="pl-PL" sz="1400" b="1" i="0" dirty="0" smtClean="0">
                <a:solidFill>
                  <a:srgbClr val="4E4E4E"/>
                </a:solidFill>
                <a:effectLst/>
                <a:latin typeface="Bahnschrift SemiLight" panose="020B0502040204020203" pitchFamily="34" charset="0"/>
              </a:rPr>
              <a:t>?)</a:t>
            </a:r>
            <a:endParaRPr lang="pl-PL" sz="1400" b="1" dirty="0">
              <a:solidFill>
                <a:srgbClr val="4E4E4E"/>
              </a:solidFill>
              <a:latin typeface="Bahnschrift SemiLight" panose="020B0502040204020203" pitchFamily="34" charset="0"/>
            </a:endParaRPr>
          </a:p>
          <a:p>
            <a:pPr marL="342900" indent="-342900" algn="l">
              <a:lnSpc>
                <a:spcPct val="150000"/>
              </a:lnSpc>
              <a:buAutoNum type="arabicPeriod"/>
            </a:pPr>
            <a:r>
              <a:rPr lang="pl-PL" sz="1400" b="1" i="0" dirty="0" smtClean="0">
                <a:solidFill>
                  <a:srgbClr val="4E4E4E"/>
                </a:solidFill>
                <a:effectLst/>
                <a:latin typeface="Bahnschrift SemiLight" panose="020B0502040204020203" pitchFamily="34" charset="0"/>
              </a:rPr>
              <a:t>Interior design</a:t>
            </a:r>
          </a:p>
          <a:p>
            <a:pPr marL="342900" indent="-342900" algn="l">
              <a:buAutoNum type="arabicPeriod"/>
            </a:pPr>
            <a:endParaRPr lang="pl-PL" sz="1400" b="1" dirty="0" smtClean="0">
              <a:solidFill>
                <a:srgbClr val="4E4E4E"/>
              </a:solidFill>
              <a:latin typeface="Bahnschrift SemiLight" panose="020B0502040204020203" pitchFamily="34" charset="0"/>
            </a:endParaRPr>
          </a:p>
        </p:txBody>
      </p:sp>
      <p:sp>
        <p:nvSpPr>
          <p:cNvPr id="11" name="Strzałka: w prawo 10">
            <a:extLst>
              <a:ext uri="{FF2B5EF4-FFF2-40B4-BE49-F238E27FC236}">
                <a16:creationId xmlns:a16="http://schemas.microsoft.com/office/drawing/2014/main" xmlns="" id="{3E0BBF12-538E-1AD8-A7D2-B419F48C429A}"/>
              </a:ext>
            </a:extLst>
          </p:cNvPr>
          <p:cNvSpPr/>
          <p:nvPr/>
        </p:nvSpPr>
        <p:spPr>
          <a:xfrm rot="5400000">
            <a:off x="5808339" y="1352827"/>
            <a:ext cx="215348" cy="143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trzałka: w prawo 11">
            <a:extLst>
              <a:ext uri="{FF2B5EF4-FFF2-40B4-BE49-F238E27FC236}">
                <a16:creationId xmlns:a16="http://schemas.microsoft.com/office/drawing/2014/main" xmlns="" id="{BAB518AC-31CA-36FC-5DB4-B256346B2ABB}"/>
              </a:ext>
            </a:extLst>
          </p:cNvPr>
          <p:cNvSpPr/>
          <p:nvPr/>
        </p:nvSpPr>
        <p:spPr>
          <a:xfrm>
            <a:off x="734170" y="3223591"/>
            <a:ext cx="616226" cy="41081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p>
        </p:txBody>
      </p:sp>
      <p:sp>
        <p:nvSpPr>
          <p:cNvPr id="13" name="Strzałka: w prawo 12">
            <a:extLst>
              <a:ext uri="{FF2B5EF4-FFF2-40B4-BE49-F238E27FC236}">
                <a16:creationId xmlns:a16="http://schemas.microsoft.com/office/drawing/2014/main" xmlns="" id="{ED1337AE-9ABE-CE30-454B-A90D9DFA9E56}"/>
              </a:ext>
            </a:extLst>
          </p:cNvPr>
          <p:cNvSpPr/>
          <p:nvPr/>
        </p:nvSpPr>
        <p:spPr>
          <a:xfrm rot="5400000">
            <a:off x="5806389" y="1728859"/>
            <a:ext cx="215348" cy="14356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p>
        </p:txBody>
      </p:sp>
      <p:pic>
        <p:nvPicPr>
          <p:cNvPr id="1026" name="Picture 2" descr="H:\ADAM\Naukowe\MAGISTERSKIE\II SEMESTR\WARSZTATY cyfrowa rekonstrukcja\01.PNG"/>
          <p:cNvPicPr>
            <a:picLocks noChangeAspect="1" noChangeArrowheads="1"/>
          </p:cNvPicPr>
          <p:nvPr/>
        </p:nvPicPr>
        <p:blipFill>
          <a:blip r:embed="rId3" cstate="print"/>
          <a:srcRect t="11764" b="7680"/>
          <a:stretch>
            <a:fillRect/>
          </a:stretch>
        </p:blipFill>
        <p:spPr bwMode="auto">
          <a:xfrm>
            <a:off x="5936489" y="3088256"/>
            <a:ext cx="4156404" cy="2961323"/>
          </a:xfrm>
          <a:prstGeom prst="rect">
            <a:avLst/>
          </a:prstGeom>
          <a:noFill/>
        </p:spPr>
      </p:pic>
    </p:spTree>
    <p:extLst>
      <p:ext uri="{BB962C8B-B14F-4D97-AF65-F5344CB8AC3E}">
        <p14:creationId xmlns:p14="http://schemas.microsoft.com/office/powerpoint/2010/main" xmlns="" val="3169018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1784</TotalTime>
  <Words>1227</Words>
  <Application>Microsoft Office PowerPoint</Application>
  <PresentationFormat>Niestandardowy</PresentationFormat>
  <Paragraphs>121</Paragraphs>
  <Slides>13</Slides>
  <Notes>0</Notes>
  <HiddenSlides>0</HiddenSlides>
  <MMClips>0</MMClips>
  <ScaleCrop>false</ScaleCrop>
  <HeadingPairs>
    <vt:vector size="4" baseType="variant">
      <vt:variant>
        <vt:lpstr>Motyw</vt:lpstr>
      </vt:variant>
      <vt:variant>
        <vt:i4>1</vt:i4>
      </vt:variant>
      <vt:variant>
        <vt:lpstr>Tytuły slajdów</vt:lpstr>
      </vt:variant>
      <vt:variant>
        <vt:i4>13</vt:i4>
      </vt:variant>
    </vt:vector>
  </HeadingPairs>
  <TitlesOfParts>
    <vt:vector size="14" baseType="lpstr">
      <vt:lpstr>Motyw pakietu Office</vt:lpstr>
      <vt:lpstr>The Synagogue in Mogielnica</vt:lpstr>
      <vt:lpstr>Slajd 2</vt:lpstr>
      <vt:lpstr>Slajd 3</vt:lpstr>
      <vt:lpstr>Slajd 4</vt:lpstr>
      <vt:lpstr>Slajd 5</vt:lpstr>
      <vt:lpstr>Slajd 6</vt:lpstr>
      <vt:lpstr>Slajd 7</vt:lpstr>
      <vt:lpstr>Slajd 8</vt:lpstr>
      <vt:lpstr>Slajd 9</vt:lpstr>
      <vt:lpstr>Slajd 10</vt:lpstr>
      <vt:lpstr>Slajd 11</vt:lpstr>
      <vt:lpstr>Slajd 12</vt:lpstr>
      <vt:lpstr>Slajd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Synagoga w Mogielnicy</dc:title>
  <dc:creator>Julia Wiśniewska</dc:creator>
  <cp:lastModifiedBy>Użytkownik systemu Windows</cp:lastModifiedBy>
  <cp:revision>11</cp:revision>
  <dcterms:created xsi:type="dcterms:W3CDTF">2023-05-09T09:17:55Z</dcterms:created>
  <dcterms:modified xsi:type="dcterms:W3CDTF">2023-08-14T09:59:56Z</dcterms:modified>
</cp:coreProperties>
</file>