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9" r:id="rId4"/>
    <p:sldId id="266" r:id="rId5"/>
    <p:sldId id="264" r:id="rId6"/>
    <p:sldId id="267" r:id="rId7"/>
    <p:sldId id="268" r:id="rId8"/>
    <p:sldId id="263" r:id="rId9"/>
    <p:sldId id="259" r:id="rId10"/>
    <p:sldId id="273" r:id="rId11"/>
    <p:sldId id="272" r:id="rId12"/>
    <p:sldId id="271" r:id="rId13"/>
    <p:sldId id="261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DDDDAD-123F-84B5-89F9-1155C288F303}" v="104" dt="2023-05-09T13:42:45.566"/>
    <p1510:client id="{41585C32-6603-E458-54A3-D96840E92F31}" v="156" dt="2023-05-15T15:01:19.390"/>
    <p1510:client id="{4D00D431-2549-4747-AFEF-073FFF18AC97}" v="804" dt="2023-05-09T16:08:16.737"/>
    <p1510:client id="{7931C184-418A-21F8-4950-6F01841402CB}" v="137" dt="2023-05-09T16:19:02.212"/>
    <p1510:client id="{7F40A2DD-299F-3F18-6DDB-ECEBF45E12BD}" v="11" dt="2023-05-10T14:26:08.779"/>
    <p1510:client id="{85B1D2FB-53E1-FA30-364A-0507216682E9}" v="200" dt="2023-05-13T15:43:18.087"/>
    <p1510:client id="{8B8C92AA-13BC-FF9E-8A9B-4DE826F28844}" v="267" dt="2023-05-09T10:50:10.385"/>
    <p1510:client id="{BFEEFE41-8441-C258-0784-51C560BC58A5}" v="59" dt="2023-05-13T17:36:23.756"/>
    <p1510:client id="{D3B95484-F08A-CE5D-DF29-FFDF3C588FCF}" v="1621" dt="2023-05-10T14:41:32.667"/>
    <p1510:client id="{F43F725F-B6CD-305B-9B51-17F899D8F6BE}" v="23" dt="2023-05-09T18:35:35.872"/>
    <p1510:client id="{FBBC6DEE-352C-C41D-5850-3F36D9A54FA9}" v="413" dt="2023-05-09T16:12:57.8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14.08.2023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14.08.2023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14.08.2023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14.08.2023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14.08.2023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14.08.2023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14.08.2023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14.08.2023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14.08.2023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14.08.2023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14.08.2023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14.08.2023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20.png"/><Relationship Id="rId5" Type="http://schemas.openxmlformats.org/officeDocument/2006/relationships/image" Target="../media/image27.jpeg"/><Relationship Id="rId10" Type="http://schemas.openxmlformats.org/officeDocument/2006/relationships/image" Target="../media/image17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konskie.org.pl/2020/09/27/synagoga-konecka-wedrowka-przez-wieki/" TargetMode="External"/><Relationship Id="rId3" Type="http://schemas.openxmlformats.org/officeDocument/2006/relationships/hyperlink" Target="https://pl.frwiki.wiki/wiki/Synagogue_de_Ko%C5%84skie_%281780-1939%29" TargetMode="External"/><Relationship Id="rId7" Type="http://schemas.openxmlformats.org/officeDocument/2006/relationships/hyperlink" Target="https://fotopolska.eu/Konskie/b4610,Synagoga.html" TargetMode="External"/><Relationship Id="rId2" Type="http://schemas.openxmlformats.org/officeDocument/2006/relationships/hyperlink" Target="https://pl.wikipedia.org/wiki/Synagoga_w_Ko%C5%84skich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olska-org.pl/10176613,foto.html" TargetMode="External"/><Relationship Id="rId5" Type="http://schemas.openxmlformats.org/officeDocument/2006/relationships/hyperlink" Target="https://sztetl.org.pl/pl/miejscowosci/k/1041-konskie/112-synagogi-domy-modlitwy-mykwy/85823-synagoga-w-konskich" TargetMode="External"/><Relationship Id="rId4" Type="http://schemas.openxmlformats.org/officeDocument/2006/relationships/hyperlink" Target="https://pl.frwiki.wiki/wiki/Histoire_des_Juifs_%C3%A0_Ko%C5%84ski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685CADB-EFD6-BBDD-B521-97DB9395F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192" y="2377674"/>
            <a:ext cx="5264342" cy="20972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Synagogue in </a:t>
            </a:r>
            <a:r>
              <a:rPr lang="en-US" err="1">
                <a:latin typeface="Calibri"/>
                <a:cs typeface="Calibri"/>
              </a:rPr>
              <a:t>Końskie</a:t>
            </a:r>
            <a:br>
              <a:rPr lang="en-US" dirty="0">
                <a:latin typeface="Calibri"/>
                <a:cs typeface="Calibri"/>
              </a:rPr>
            </a:br>
            <a:br>
              <a:rPr lang="en-US" dirty="0">
                <a:latin typeface="Calibri"/>
              </a:rPr>
            </a:br>
            <a:r>
              <a:rPr lang="en-US" sz="1400" err="1">
                <a:latin typeface="Calibri"/>
                <a:cs typeface="Calibri"/>
              </a:rPr>
              <a:t>Jędruszek</a:t>
            </a:r>
            <a:r>
              <a:rPr lang="en-US" sz="1400" dirty="0">
                <a:latin typeface="Calibri"/>
                <a:cs typeface="Calibri"/>
              </a:rPr>
              <a:t> Agnieszka, Łukasz </a:t>
            </a:r>
            <a:r>
              <a:rPr lang="en-US" sz="1400" err="1">
                <a:latin typeface="Calibri"/>
                <a:cs typeface="Calibri"/>
              </a:rPr>
              <a:t>Polewczyk</a:t>
            </a:r>
            <a:endParaRPr lang="en-US" sz="1400" err="1">
              <a:latin typeface="Calibri Light" panose="020F0302020204030204"/>
              <a:cs typeface="Calibri Light"/>
            </a:endParaRPr>
          </a:p>
        </p:txBody>
      </p:sp>
      <p:pic>
        <p:nvPicPr>
          <p:cNvPr id="4" name="Obraz 4" descr="Obraz zawierający budynek, na wolnym powietrzu, kamień, dach&#10;&#10;Opis wygenerowany automatycznie">
            <a:extLst>
              <a:ext uri="{FF2B5EF4-FFF2-40B4-BE49-F238E27FC236}">
                <a16:creationId xmlns:a16="http://schemas.microsoft.com/office/drawing/2014/main" id="{E0AD1D64-C090-F6F7-DCEF-ACCC959AB3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00" r="1919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386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A72F4B3E-5110-14F1-7364-C40AD4BDE45C}"/>
              </a:ext>
            </a:extLst>
          </p:cNvPr>
          <p:cNvSpPr txBox="1"/>
          <p:nvPr/>
        </p:nvSpPr>
        <p:spPr>
          <a:xfrm>
            <a:off x="375745" y="254464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INTERNET SOURCES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24C74CF5-722A-1FCB-5B79-9791DAE3A13B}"/>
              </a:ext>
            </a:extLst>
          </p:cNvPr>
          <p:cNvSpPr txBox="1">
            <a:spLocks/>
          </p:cNvSpPr>
          <p:nvPr/>
        </p:nvSpPr>
        <p:spPr>
          <a:xfrm>
            <a:off x="-4702192" y="2817978"/>
            <a:ext cx="12196482" cy="1347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err="1">
                <a:cs typeface="Calibri Light"/>
              </a:rPr>
              <a:t>Outdoor</a:t>
            </a:r>
          </a:p>
        </p:txBody>
      </p:sp>
      <p:pic>
        <p:nvPicPr>
          <p:cNvPr id="8" name="Obraz 8" descr="Obraz zawierający tekst, budynek, na wolnym powietrzu, dom&#10;&#10;Opis wygenerowany automatycznie">
            <a:extLst>
              <a:ext uri="{FF2B5EF4-FFF2-40B4-BE49-F238E27FC236}">
                <a16:creationId xmlns:a16="http://schemas.microsoft.com/office/drawing/2014/main" id="{57330F88-6C70-39C3-A8CE-7FEEDD3E0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" y="5231313"/>
            <a:ext cx="2598683" cy="1624269"/>
          </a:xfrm>
          <a:prstGeom prst="rect">
            <a:avLst/>
          </a:prstGeom>
        </p:spPr>
      </p:pic>
      <p:pic>
        <p:nvPicPr>
          <p:cNvPr id="9" name="Obraz 9" descr="Obraz zawierający budynek, na wolnym powietrzu, biały, czarne&#10;&#10;Opis wygenerowany automatycznie">
            <a:extLst>
              <a:ext uri="{FF2B5EF4-FFF2-40B4-BE49-F238E27FC236}">
                <a16:creationId xmlns:a16="http://schemas.microsoft.com/office/drawing/2014/main" id="{4A2DF32A-7E4B-8FB5-EA8E-8C5D27725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304" y="2496031"/>
            <a:ext cx="2546132" cy="1872166"/>
          </a:xfrm>
          <a:prstGeom prst="rect">
            <a:avLst/>
          </a:prstGeom>
        </p:spPr>
      </p:pic>
      <p:pic>
        <p:nvPicPr>
          <p:cNvPr id="10" name="Obraz 10" descr="Obraz zawierający budynek, na wolnym powietrzu, niebo, dom&#10;&#10;Opis wygenerowany automatycznie">
            <a:extLst>
              <a:ext uri="{FF2B5EF4-FFF2-40B4-BE49-F238E27FC236}">
                <a16:creationId xmlns:a16="http://schemas.microsoft.com/office/drawing/2014/main" id="{AD577A26-89C0-A17C-383F-D9465F664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851" y="2623793"/>
            <a:ext cx="2204545" cy="1494085"/>
          </a:xfrm>
          <a:prstGeom prst="rect">
            <a:avLst/>
          </a:prstGeom>
        </p:spPr>
      </p:pic>
      <p:pic>
        <p:nvPicPr>
          <p:cNvPr id="14" name="Obraz 14" descr="Obraz zawierający tekst, na wolnym powietrzu, budynek&#10;&#10;Opis wygenerowany automatycznie">
            <a:extLst>
              <a:ext uri="{FF2B5EF4-FFF2-40B4-BE49-F238E27FC236}">
                <a16:creationId xmlns:a16="http://schemas.microsoft.com/office/drawing/2014/main" id="{F417B93C-EF7D-F7DB-1C27-4BAF982DE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970" y="5118447"/>
            <a:ext cx="2624960" cy="1734997"/>
          </a:xfrm>
          <a:prstGeom prst="rect">
            <a:avLst/>
          </a:prstGeom>
        </p:spPr>
      </p:pic>
      <p:pic>
        <p:nvPicPr>
          <p:cNvPr id="15" name="Obraz 15" descr="Obraz zawierający diagram&#10;&#10;Opis wygenerowany automatycznie">
            <a:extLst>
              <a:ext uri="{FF2B5EF4-FFF2-40B4-BE49-F238E27FC236}">
                <a16:creationId xmlns:a16="http://schemas.microsoft.com/office/drawing/2014/main" id="{0982B5E5-D45F-AE9B-A081-33CE5C743F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4913" y="7305"/>
            <a:ext cx="2532993" cy="1725879"/>
          </a:xfrm>
          <a:prstGeom prst="rect">
            <a:avLst/>
          </a:prstGeom>
        </p:spPr>
      </p:pic>
      <p:pic>
        <p:nvPicPr>
          <p:cNvPr id="16" name="Obraz 16" descr="Obraz zawierający diagram&#10;&#10;Opis wygenerowany automatycznie">
            <a:extLst>
              <a:ext uri="{FF2B5EF4-FFF2-40B4-BE49-F238E27FC236}">
                <a16:creationId xmlns:a16="http://schemas.microsoft.com/office/drawing/2014/main" id="{862A8EFC-AE35-6C91-C243-42F3686A55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3336" y="4404"/>
            <a:ext cx="2161169" cy="1719179"/>
          </a:xfrm>
          <a:prstGeom prst="rect">
            <a:avLst/>
          </a:prstGeom>
        </p:spPr>
      </p:pic>
      <p:pic>
        <p:nvPicPr>
          <p:cNvPr id="18" name="Obraz 18" descr="Obraz zawierający budynek, kamień&#10;&#10;Opis wygenerowany automatycznie">
            <a:extLst>
              <a:ext uri="{FF2B5EF4-FFF2-40B4-BE49-F238E27FC236}">
                <a16:creationId xmlns:a16="http://schemas.microsoft.com/office/drawing/2014/main" id="{0CD9F502-1B03-AD8E-7253-5F1074D0FC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2488" y="5125731"/>
            <a:ext cx="2112581" cy="1722143"/>
          </a:xfrm>
          <a:prstGeom prst="rect">
            <a:avLst/>
          </a:prstGeom>
        </p:spPr>
      </p:pic>
      <p:pic>
        <p:nvPicPr>
          <p:cNvPr id="19" name="Obraz 19" descr="Obraz zawierający budynek, na wolnym powietrzu, dom, biały&#10;&#10;Opis wygenerowany automatycznie">
            <a:extLst>
              <a:ext uri="{FF2B5EF4-FFF2-40B4-BE49-F238E27FC236}">
                <a16:creationId xmlns:a16="http://schemas.microsoft.com/office/drawing/2014/main" id="{24D655FA-2AC7-30B3-225F-2C432A4919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3943" y="726"/>
            <a:ext cx="2611821" cy="1716382"/>
          </a:xfrm>
          <a:prstGeom prst="rect">
            <a:avLst/>
          </a:prstGeom>
        </p:spPr>
      </p:pic>
      <p:pic>
        <p:nvPicPr>
          <p:cNvPr id="3" name="Obraz 6" descr="Obraz zawierający na wolnym powietrzu, budynek, biały, kamień&#10;&#10;Opis wygenerowany automatycznie">
            <a:extLst>
              <a:ext uri="{FF2B5EF4-FFF2-40B4-BE49-F238E27FC236}">
                <a16:creationId xmlns:a16="http://schemas.microsoft.com/office/drawing/2014/main" id="{1E6990B5-BE60-6A89-C9E8-1E311AEE39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9782" y="5218125"/>
            <a:ext cx="2424895" cy="1624979"/>
          </a:xfrm>
          <a:prstGeom prst="rect">
            <a:avLst/>
          </a:prstGeom>
        </p:spPr>
      </p:pic>
      <p:pic>
        <p:nvPicPr>
          <p:cNvPr id="6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EFCE3AB9-1385-574E-0786-3D5AEF4327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75627" y="2540229"/>
            <a:ext cx="2097216" cy="1786015"/>
          </a:xfrm>
          <a:prstGeom prst="rect">
            <a:avLst/>
          </a:prstGeom>
        </p:spPr>
      </p:pic>
      <p:pic>
        <p:nvPicPr>
          <p:cNvPr id="13" name="Obraz 5" descr="Obraz zawierający drewniany, drewno&#10;&#10;Opis wygenerowany automatycznie">
            <a:extLst>
              <a:ext uri="{FF2B5EF4-FFF2-40B4-BE49-F238E27FC236}">
                <a16:creationId xmlns:a16="http://schemas.microsoft.com/office/drawing/2014/main" id="{0253C5F3-F5B8-7774-6BDE-9301673AAD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0" y="-5475"/>
            <a:ext cx="2595196" cy="171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66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2067391-D7FB-3D35-E2C2-240FA64689E6}"/>
              </a:ext>
            </a:extLst>
          </p:cNvPr>
          <p:cNvSpPr txBox="1">
            <a:spLocks/>
          </p:cNvSpPr>
          <p:nvPr/>
        </p:nvSpPr>
        <p:spPr>
          <a:xfrm>
            <a:off x="-2241" y="2462"/>
            <a:ext cx="12196482" cy="1347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err="1">
                <a:cs typeface="Calibri Light"/>
              </a:rPr>
              <a:t>Equipment</a:t>
            </a:r>
            <a:r>
              <a:rPr lang="pl-PL">
                <a:cs typeface="Calibri Light"/>
              </a:rPr>
              <a:t>: BIMA</a:t>
            </a:r>
          </a:p>
        </p:txBody>
      </p:sp>
      <p:pic>
        <p:nvPicPr>
          <p:cNvPr id="7" name="Obraz 7" descr="Obraz zawierający rysunek kreskowy&#10;&#10;Opis wygenerowany automatycznie">
            <a:extLst>
              <a:ext uri="{FF2B5EF4-FFF2-40B4-BE49-F238E27FC236}">
                <a16:creationId xmlns:a16="http://schemas.microsoft.com/office/drawing/2014/main" id="{84CAA3C9-4298-6F4E-CC8F-7FBB3E0A6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925" y="1562099"/>
            <a:ext cx="2842181" cy="5089712"/>
          </a:xfrm>
          <a:prstGeom prst="rect">
            <a:avLst/>
          </a:prstGeom>
        </p:spPr>
      </p:pic>
      <p:pic>
        <p:nvPicPr>
          <p:cNvPr id="8" name="Obraz 8" descr="Obraz zawierający budynek&#10;&#10;Opis wygenerowany automatycznie">
            <a:extLst>
              <a:ext uri="{FF2B5EF4-FFF2-40B4-BE49-F238E27FC236}">
                <a16:creationId xmlns:a16="http://schemas.microsoft.com/office/drawing/2014/main" id="{04240ED6-BA7C-903F-38A5-1A93B4560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22" y="1567703"/>
            <a:ext cx="2457450" cy="2781300"/>
          </a:xfrm>
          <a:prstGeom prst="rect">
            <a:avLst/>
          </a:prstGeom>
        </p:spPr>
      </p:pic>
      <p:pic>
        <p:nvPicPr>
          <p:cNvPr id="9" name="Obraz 9" descr="Obraz zawierający tekst, czarne&#10;&#10;Opis wygenerowany automatycznie">
            <a:extLst>
              <a:ext uri="{FF2B5EF4-FFF2-40B4-BE49-F238E27FC236}">
                <a16:creationId xmlns:a16="http://schemas.microsoft.com/office/drawing/2014/main" id="{5E12B502-7A0B-FC48-8E7D-6BB93361C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559" y="1506069"/>
            <a:ext cx="3493883" cy="5201772"/>
          </a:xfrm>
          <a:prstGeom prst="rect">
            <a:avLst/>
          </a:prstGeom>
        </p:spPr>
      </p:pic>
      <p:pic>
        <p:nvPicPr>
          <p:cNvPr id="11" name="Obraz 11" descr="Obraz zawierający tekst, czarne, biały, obraz&#10;&#10;Opis wygenerowany automatycznie">
            <a:extLst>
              <a:ext uri="{FF2B5EF4-FFF2-40B4-BE49-F238E27FC236}">
                <a16:creationId xmlns:a16="http://schemas.microsoft.com/office/drawing/2014/main" id="{27FE8357-0091-D65E-DF2D-4ABD7368B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1577" y="1558300"/>
            <a:ext cx="2743200" cy="360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42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diagram&#10;&#10;Opis wygenerowany automatycznie">
            <a:extLst>
              <a:ext uri="{FF2B5EF4-FFF2-40B4-BE49-F238E27FC236}">
                <a16:creationId xmlns:a16="http://schemas.microsoft.com/office/drawing/2014/main" id="{73505AE2-20AF-FE64-946F-21937B8A3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9291" y="169545"/>
            <a:ext cx="4880858" cy="3365818"/>
          </a:xfrm>
        </p:spPr>
      </p:pic>
      <p:pic>
        <p:nvPicPr>
          <p:cNvPr id="5" name="Obraz 5" descr="Obraz zawierający diagram&#10;&#10;Opis wygenerowany automatycznie">
            <a:extLst>
              <a:ext uri="{FF2B5EF4-FFF2-40B4-BE49-F238E27FC236}">
                <a16:creationId xmlns:a16="http://schemas.microsoft.com/office/drawing/2014/main" id="{4D1D77E8-C85B-E4A4-1F76-03D3823F1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0" y="3533797"/>
            <a:ext cx="4886960" cy="3143206"/>
          </a:xfrm>
          <a:prstGeom prst="rect">
            <a:avLst/>
          </a:prstGeom>
        </p:spPr>
      </p:pic>
      <p:pic>
        <p:nvPicPr>
          <p:cNvPr id="6" name="Obraz 6" descr="Obraz zawierający diagram&#10;&#10;Opis wygenerowany automatycznie">
            <a:extLst>
              <a:ext uri="{FF2B5EF4-FFF2-40B4-BE49-F238E27FC236}">
                <a16:creationId xmlns:a16="http://schemas.microsoft.com/office/drawing/2014/main" id="{E6041AA1-CC2D-5B3B-D115-7B0BEC829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76" y="60960"/>
            <a:ext cx="2891408" cy="608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61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7F9B7B-DBDE-78AC-D06E-CBEED808A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88" y="200375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000">
                <a:ea typeface="+mn-lt"/>
                <a:cs typeface="+mn-lt"/>
                <a:hlinkClick r:id="rId2"/>
              </a:rPr>
              <a:t>https://pl.wikipedia.org/wiki/Synagoga_w_Ko%C5%84skich</a:t>
            </a:r>
            <a:endParaRPr lang="pl-PL" sz="2000">
              <a:ea typeface="+mn-lt"/>
              <a:cs typeface="+mn-lt"/>
            </a:endParaRPr>
          </a:p>
          <a:p>
            <a:r>
              <a:rPr lang="pl-PL" sz="2000">
                <a:ea typeface="+mn-lt"/>
                <a:cs typeface="+mn-lt"/>
                <a:hlinkClick r:id="rId3"/>
              </a:rPr>
              <a:t>https://pl.frwiki.wiki/wiki/Synagogue_de_Ko%C5%84skie_%281780-1939%29</a:t>
            </a:r>
            <a:endParaRPr lang="pl-PL" sz="2000">
              <a:ea typeface="+mn-lt"/>
              <a:cs typeface="+mn-lt"/>
            </a:endParaRPr>
          </a:p>
          <a:p>
            <a:r>
              <a:rPr lang="pl-PL" sz="2000">
                <a:ea typeface="+mn-lt"/>
                <a:cs typeface="+mn-lt"/>
                <a:hlinkClick r:id="rId4"/>
              </a:rPr>
              <a:t>https://pl.frwiki.wiki/wiki/Histoire_des_Juifs_%C3%A0_Ko%C5%84skie</a:t>
            </a:r>
            <a:endParaRPr lang="pl-PL" sz="2000">
              <a:ea typeface="+mn-lt"/>
              <a:cs typeface="+mn-lt"/>
            </a:endParaRPr>
          </a:p>
          <a:p>
            <a:r>
              <a:rPr lang="pl-PL" sz="2000">
                <a:ea typeface="+mn-lt"/>
                <a:cs typeface="+mn-lt"/>
                <a:hlinkClick r:id="rId5"/>
              </a:rPr>
              <a:t>https://sztetl.org.pl/pl/miejscowosci/k/1041-konskie/112-synagogi-domy-modlitwy-mykwy/85823-synagoga-w-konskich</a:t>
            </a:r>
            <a:endParaRPr lang="pl-PL" sz="2000">
              <a:ea typeface="+mn-lt"/>
              <a:cs typeface="+mn-lt"/>
            </a:endParaRPr>
          </a:p>
          <a:p>
            <a:r>
              <a:rPr lang="pl-PL" sz="2000">
                <a:ea typeface="+mn-lt"/>
                <a:cs typeface="+mn-lt"/>
                <a:hlinkClick r:id="rId6"/>
              </a:rPr>
              <a:t>https://polska-org.pl/10176613,foto.html</a:t>
            </a:r>
            <a:endParaRPr lang="pl-PL" sz="2000">
              <a:ea typeface="+mn-lt"/>
              <a:cs typeface="+mn-lt"/>
            </a:endParaRPr>
          </a:p>
          <a:p>
            <a:r>
              <a:rPr lang="pl-PL" sz="2000">
                <a:ea typeface="+mn-lt"/>
                <a:cs typeface="+mn-lt"/>
                <a:hlinkClick r:id="rId7"/>
              </a:rPr>
              <a:t>https://fotopolska.eu/Konskie/b4610,Synagoga.html</a:t>
            </a:r>
            <a:endParaRPr lang="pl-PL" sz="2000">
              <a:ea typeface="+mn-lt"/>
              <a:cs typeface="+mn-lt"/>
            </a:endParaRPr>
          </a:p>
          <a:p>
            <a:r>
              <a:rPr lang="pl-PL" sz="2000">
                <a:ea typeface="+mn-lt"/>
                <a:cs typeface="+mn-lt"/>
                <a:hlinkClick r:id="rId8"/>
              </a:rPr>
              <a:t>https://konskie.org.pl/2020/09/27/synagoga-konecka-wedrowka-przez-wieki/</a:t>
            </a:r>
            <a:endParaRPr lang="pl-PL" sz="2000">
              <a:ea typeface="+mn-lt"/>
              <a:cs typeface="+mn-lt"/>
            </a:endParaRPr>
          </a:p>
          <a:p>
            <a:r>
              <a:rPr lang="pl-PL" sz="2000">
                <a:ea typeface="+mn-lt"/>
                <a:cs typeface="+mn-lt"/>
              </a:rPr>
              <a:t>http://swietokrzyskisztetl.pl</a:t>
            </a:r>
            <a:endParaRPr lang="pl-PL" sz="2000">
              <a:cs typeface="Calibri"/>
            </a:endParaRP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98A8600D-FF65-BC6A-B1EE-6E9884EE8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41" y="152213"/>
            <a:ext cx="12050805" cy="1325563"/>
          </a:xfrm>
        </p:spPr>
        <p:txBody>
          <a:bodyPr/>
          <a:lstStyle/>
          <a:p>
            <a:pPr algn="ctr"/>
            <a:r>
              <a:rPr lang="pl-PL">
                <a:cs typeface="Calibri Light"/>
              </a:rPr>
              <a:t>Internet References</a:t>
            </a:r>
          </a:p>
        </p:txBody>
      </p:sp>
    </p:spTree>
    <p:extLst>
      <p:ext uri="{BB962C8B-B14F-4D97-AF65-F5344CB8AC3E}">
        <p14:creationId xmlns:p14="http://schemas.microsoft.com/office/powerpoint/2010/main" val="3768122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900AEB1F-8062-B3DE-CC37-5FC52D45A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075" y="1685774"/>
            <a:ext cx="5458002" cy="5012486"/>
          </a:xfrm>
        </p:spPr>
      </p:pic>
      <p:pic>
        <p:nvPicPr>
          <p:cNvPr id="3" name="Obraz 4">
            <a:extLst>
              <a:ext uri="{FF2B5EF4-FFF2-40B4-BE49-F238E27FC236}">
                <a16:creationId xmlns:a16="http://schemas.microsoft.com/office/drawing/2014/main" id="{55E5105E-C906-2940-BC3B-44B1CBFE0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582" y="1685343"/>
            <a:ext cx="6334919" cy="5013631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517B064C-8A5B-7451-A8D3-E3034F60EA8B}"/>
              </a:ext>
            </a:extLst>
          </p:cNvPr>
          <p:cNvSpPr txBox="1">
            <a:spLocks/>
          </p:cNvSpPr>
          <p:nvPr/>
        </p:nvSpPr>
        <p:spPr>
          <a:xfrm>
            <a:off x="-2240" y="-2277"/>
            <a:ext cx="12196480" cy="1632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l-PL">
              <a:cs typeface="Calibri Light"/>
            </a:endParaRPr>
          </a:p>
          <a:p>
            <a:pPr algn="ctr"/>
            <a:r>
              <a:rPr lang="pl-PL" err="1">
                <a:latin typeface="Calibri"/>
                <a:cs typeface="Calibri Light"/>
              </a:rPr>
              <a:t>Localisation</a:t>
            </a:r>
            <a:endParaRPr lang="pl-PL">
              <a:latin typeface="Calibri"/>
              <a:cs typeface="Calibri Light"/>
            </a:endParaRPr>
          </a:p>
          <a:p>
            <a:pPr algn="ctr"/>
            <a:endParaRPr lang="pl-PL">
              <a:solidFill>
                <a:srgbClr val="000000"/>
              </a:solidFill>
              <a:latin typeface="Calibri Light"/>
              <a:cs typeface="Calibri Light"/>
            </a:endParaRPr>
          </a:p>
          <a:p>
            <a:pPr algn="ctr"/>
            <a:r>
              <a:rPr lang="pl-PL" sz="2000">
                <a:solidFill>
                  <a:srgbClr val="202122"/>
                </a:solidFill>
                <a:latin typeface="Calibri"/>
                <a:cs typeface="Calibri"/>
              </a:rPr>
              <a:t>   </a:t>
            </a:r>
            <a:r>
              <a:rPr lang="pl-PL" sz="2000" b="1">
                <a:solidFill>
                  <a:srgbClr val="202122"/>
                </a:solidFill>
                <a:latin typeface="Calibri"/>
                <a:cs typeface="Calibri"/>
              </a:rPr>
              <a:t>  Końskie</a:t>
            </a:r>
            <a:r>
              <a:rPr lang="pl-PL" sz="2000">
                <a:solidFill>
                  <a:srgbClr val="202122"/>
                </a:solidFill>
                <a:latin typeface="Calibri"/>
                <a:cs typeface="Calibri"/>
              </a:rPr>
              <a:t> </a:t>
            </a:r>
            <a:r>
              <a:rPr lang="pl-PL" sz="2000" err="1">
                <a:solidFill>
                  <a:srgbClr val="202122"/>
                </a:solidFill>
                <a:latin typeface="Calibri"/>
                <a:cs typeface="Calibri"/>
              </a:rPr>
              <a:t>is</a:t>
            </a:r>
            <a:r>
              <a:rPr lang="pl-PL" sz="2000">
                <a:solidFill>
                  <a:srgbClr val="202122"/>
                </a:solidFill>
                <a:latin typeface="Calibri"/>
                <a:cs typeface="Calibri"/>
              </a:rPr>
              <a:t> a </a:t>
            </a:r>
            <a:r>
              <a:rPr lang="pl-PL" sz="2000" err="1">
                <a:solidFill>
                  <a:srgbClr val="202122"/>
                </a:solidFill>
                <a:latin typeface="Calibri"/>
                <a:cs typeface="Calibri"/>
              </a:rPr>
              <a:t>town</a:t>
            </a:r>
            <a:r>
              <a:rPr lang="pl-PL" sz="2000">
                <a:solidFill>
                  <a:srgbClr val="202122"/>
                </a:solidFill>
                <a:latin typeface="Calibri"/>
                <a:cs typeface="Calibri"/>
              </a:rPr>
              <a:t> in </a:t>
            </a:r>
            <a:r>
              <a:rPr lang="pl-PL" sz="2000" err="1">
                <a:solidFill>
                  <a:srgbClr val="202122"/>
                </a:solidFill>
                <a:latin typeface="Calibri"/>
                <a:cs typeface="Calibri"/>
              </a:rPr>
              <a:t>south</a:t>
            </a:r>
            <a:r>
              <a:rPr lang="pl-PL" sz="2000">
                <a:solidFill>
                  <a:srgbClr val="202122"/>
                </a:solidFill>
                <a:latin typeface="Calibri"/>
                <a:cs typeface="Calibri"/>
              </a:rPr>
              <a:t>-central Poland, </a:t>
            </a:r>
            <a:r>
              <a:rPr lang="pl-PL" sz="2000" err="1">
                <a:solidFill>
                  <a:srgbClr val="202122"/>
                </a:solidFill>
                <a:latin typeface="Calibri"/>
                <a:cs typeface="Calibri"/>
              </a:rPr>
              <a:t>situated</a:t>
            </a:r>
            <a:r>
              <a:rPr lang="pl-PL" sz="2000">
                <a:solidFill>
                  <a:srgbClr val="202122"/>
                </a:solidFill>
                <a:latin typeface="Calibri"/>
                <a:cs typeface="Calibri"/>
              </a:rPr>
              <a:t> in the Świętokrzyskie </a:t>
            </a:r>
            <a:r>
              <a:rPr lang="pl-PL" sz="2000" err="1">
                <a:solidFill>
                  <a:srgbClr val="202122"/>
                </a:solidFill>
                <a:latin typeface="Calibri"/>
                <a:cs typeface="Calibri"/>
              </a:rPr>
              <a:t>Voivodeship</a:t>
            </a:r>
            <a:r>
              <a:rPr lang="pl-PL" sz="2000">
                <a:solidFill>
                  <a:srgbClr val="202122"/>
                </a:solidFill>
                <a:latin typeface="Calibri"/>
                <a:cs typeface="Calibri"/>
              </a:rPr>
              <a:t>.</a:t>
            </a:r>
            <a:endParaRPr lang="pl-PL">
              <a:cs typeface="Calibri Light" panose="020F0302020204030204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49FC1160-7C64-738B-CAFF-AA66BA41A2AD}"/>
              </a:ext>
            </a:extLst>
          </p:cNvPr>
          <p:cNvSpPr/>
          <p:nvPr/>
        </p:nvSpPr>
        <p:spPr>
          <a:xfrm>
            <a:off x="11928899" y="1002848"/>
            <a:ext cx="2059672" cy="5870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1079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76E45C-7D54-8465-D815-A686AABBB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2" y="2004919"/>
            <a:ext cx="1189392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000" b="1">
                <a:solidFill>
                  <a:srgbClr val="202122"/>
                </a:solidFill>
                <a:ea typeface="+mn-lt"/>
                <a:cs typeface="+mn-lt"/>
              </a:rPr>
              <a:t>1748 </a:t>
            </a:r>
            <a:r>
              <a:rPr lang="pl-PL" sz="2000" err="1">
                <a:solidFill>
                  <a:srgbClr val="202122"/>
                </a:solidFill>
                <a:ea typeface="+mn-lt"/>
                <a:cs typeface="+mn-lt"/>
              </a:rPr>
              <a:t>Location</a:t>
            </a:r>
            <a:r>
              <a:rPr lang="pl-PL" sz="2000">
                <a:solidFill>
                  <a:srgbClr val="202122"/>
                </a:solidFill>
                <a:ea typeface="+mn-lt"/>
                <a:cs typeface="+mn-lt"/>
              </a:rPr>
              <a:t> </a:t>
            </a:r>
            <a:r>
              <a:rPr lang="pl-PL" sz="2000" err="1">
                <a:solidFill>
                  <a:srgbClr val="202122"/>
                </a:solidFill>
                <a:ea typeface="+mn-lt"/>
                <a:cs typeface="+mn-lt"/>
              </a:rPr>
              <a:t>privilege</a:t>
            </a:r>
            <a:endParaRPr lang="pl-PL" sz="2000">
              <a:solidFill>
                <a:srgbClr val="202122"/>
              </a:solidFill>
              <a:ea typeface="+mn-lt"/>
              <a:cs typeface="+mn-lt"/>
            </a:endParaRPr>
          </a:p>
          <a:p>
            <a:r>
              <a:rPr lang="pl-PL" sz="2000" b="1">
                <a:ea typeface="+mn-lt"/>
                <a:cs typeface="+mn-lt"/>
              </a:rPr>
              <a:t>1780 </a:t>
            </a:r>
            <a:r>
              <a:rPr lang="pl-PL" sz="2000">
                <a:ea typeface="+mn-lt"/>
                <a:cs typeface="+mn-lt"/>
              </a:rPr>
              <a:t>The </a:t>
            </a:r>
            <a:r>
              <a:rPr lang="pl-PL" sz="2000" err="1">
                <a:ea typeface="+mn-lt"/>
                <a:cs typeface="+mn-lt"/>
              </a:rPr>
              <a:t>construction</a:t>
            </a:r>
            <a:r>
              <a:rPr lang="pl-PL" sz="2000">
                <a:ea typeface="+mn-lt"/>
                <a:cs typeface="+mn-lt"/>
              </a:rPr>
              <a:t> of the </a:t>
            </a:r>
            <a:r>
              <a:rPr lang="pl-PL" sz="2000" err="1">
                <a:ea typeface="+mn-lt"/>
                <a:cs typeface="+mn-lt"/>
              </a:rPr>
              <a:t>synagogue</a:t>
            </a:r>
            <a:r>
              <a:rPr lang="pl-PL" sz="2000">
                <a:ea typeface="+mn-lt"/>
                <a:cs typeface="+mn-lt"/>
              </a:rPr>
              <a:t> was </a:t>
            </a:r>
            <a:r>
              <a:rPr lang="pl-PL" sz="2000" err="1">
                <a:ea typeface="+mn-lt"/>
                <a:cs typeface="+mn-lt"/>
              </a:rPr>
              <a:t>completed</a:t>
            </a:r>
            <a:r>
              <a:rPr lang="pl-PL" sz="2000">
                <a:ea typeface="+mn-lt"/>
                <a:cs typeface="+mn-lt"/>
              </a:rPr>
              <a:t>.</a:t>
            </a:r>
          </a:p>
          <a:p>
            <a:r>
              <a:rPr lang="pl-PL" sz="2000" b="1">
                <a:solidFill>
                  <a:srgbClr val="000000"/>
                </a:solidFill>
                <a:ea typeface="+mn-lt"/>
                <a:cs typeface="+mn-lt"/>
              </a:rPr>
              <a:t>1905</a:t>
            </a:r>
            <a:r>
              <a:rPr lang="pl-PL" sz="20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l-PL" sz="2000" err="1">
                <a:solidFill>
                  <a:srgbClr val="000000"/>
                </a:solidFill>
                <a:ea typeface="+mn-lt"/>
                <a:cs typeface="+mn-lt"/>
              </a:rPr>
              <a:t>Refurbishment</a:t>
            </a:r>
            <a:r>
              <a:rPr lang="pl-PL" sz="2000">
                <a:solidFill>
                  <a:srgbClr val="000000"/>
                </a:solidFill>
                <a:ea typeface="+mn-lt"/>
                <a:cs typeface="+mn-lt"/>
              </a:rPr>
              <a:t> of the </a:t>
            </a:r>
            <a:r>
              <a:rPr lang="pl-PL" sz="2000" err="1">
                <a:solidFill>
                  <a:srgbClr val="000000"/>
                </a:solidFill>
                <a:ea typeface="+mn-lt"/>
                <a:cs typeface="+mn-lt"/>
              </a:rPr>
              <a:t>synagogue</a:t>
            </a:r>
            <a:endParaRPr lang="pl-PL" sz="200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 algn="just">
              <a:buNone/>
            </a:pPr>
            <a:r>
              <a:rPr lang="pl-PL" sz="2000">
                <a:solidFill>
                  <a:srgbClr val="000000"/>
                </a:solidFill>
                <a:ea typeface="+mn-lt"/>
                <a:cs typeface="+mn-lt"/>
              </a:rPr>
              <a:t>    The</a:t>
            </a:r>
            <a:r>
              <a:rPr lang="pl-PL" sz="2000">
                <a:ea typeface="+mn-lt"/>
                <a:cs typeface="+mn-lt"/>
              </a:rPr>
              <a:t> </a:t>
            </a:r>
            <a:r>
              <a:rPr lang="pl-PL" sz="2000" err="1">
                <a:ea typeface="+mn-lt"/>
                <a:cs typeface="+mn-lt"/>
              </a:rPr>
              <a:t>gallery</a:t>
            </a:r>
            <a:r>
              <a:rPr lang="pl-PL" sz="2000">
                <a:ea typeface="+mn-lt"/>
                <a:cs typeface="+mn-lt"/>
              </a:rPr>
              <a:t> on the western </a:t>
            </a:r>
            <a:r>
              <a:rPr lang="pl-PL" sz="2000" err="1">
                <a:ea typeface="+mn-lt"/>
                <a:cs typeface="+mn-lt"/>
              </a:rPr>
              <a:t>wall</a:t>
            </a:r>
            <a:r>
              <a:rPr lang="pl-PL" sz="2000">
                <a:ea typeface="+mn-lt"/>
                <a:cs typeface="+mn-lt"/>
              </a:rPr>
              <a:t> was </a:t>
            </a:r>
            <a:r>
              <a:rPr lang="pl-PL" sz="2000" err="1">
                <a:ea typeface="+mn-lt"/>
                <a:cs typeface="+mn-lt"/>
              </a:rPr>
              <a:t>initially</a:t>
            </a:r>
            <a:r>
              <a:rPr lang="pl-PL" sz="2000">
                <a:ea typeface="+mn-lt"/>
                <a:cs typeface="+mn-lt"/>
              </a:rPr>
              <a:t> </a:t>
            </a:r>
            <a:r>
              <a:rPr lang="pl-PL" sz="2000" err="1">
                <a:ea typeface="+mn-lt"/>
                <a:cs typeface="+mn-lt"/>
              </a:rPr>
              <a:t>covered</a:t>
            </a:r>
            <a:r>
              <a:rPr lang="pl-PL" sz="2000">
                <a:ea typeface="+mn-lt"/>
                <a:cs typeface="+mn-lt"/>
              </a:rPr>
              <a:t> with </a:t>
            </a:r>
            <a:r>
              <a:rPr lang="pl-PL" sz="2000" err="1">
                <a:ea typeface="+mn-lt"/>
                <a:cs typeface="+mn-lt"/>
              </a:rPr>
              <a:t>wooden</a:t>
            </a:r>
            <a:r>
              <a:rPr lang="pl-PL" sz="2000">
                <a:ea typeface="+mn-lt"/>
                <a:cs typeface="+mn-lt"/>
              </a:rPr>
              <a:t> </a:t>
            </a:r>
            <a:r>
              <a:rPr lang="pl-PL" sz="2000" err="1">
                <a:ea typeface="+mn-lt"/>
                <a:cs typeface="+mn-lt"/>
              </a:rPr>
              <a:t>planks</a:t>
            </a:r>
            <a:r>
              <a:rPr lang="pl-PL" sz="2000">
                <a:ea typeface="+mn-lt"/>
                <a:cs typeface="+mn-lt"/>
              </a:rPr>
              <a:t> and </a:t>
            </a:r>
            <a:r>
              <a:rPr lang="pl-PL" sz="2000" err="1">
                <a:ea typeface="+mn-lt"/>
                <a:cs typeface="+mn-lt"/>
              </a:rPr>
              <a:t>then</a:t>
            </a:r>
            <a:r>
              <a:rPr lang="pl-PL" sz="2000">
                <a:ea typeface="+mn-lt"/>
                <a:cs typeface="+mn-lt"/>
              </a:rPr>
              <a:t>, </a:t>
            </a:r>
            <a:r>
              <a:rPr lang="pl-PL" sz="2000" err="1">
                <a:ea typeface="+mn-lt"/>
                <a:cs typeface="+mn-lt"/>
              </a:rPr>
              <a:t>during</a:t>
            </a:r>
            <a:r>
              <a:rPr lang="pl-PL" sz="2000">
                <a:ea typeface="+mn-lt"/>
                <a:cs typeface="+mn-lt"/>
              </a:rPr>
              <a:t> the </a:t>
            </a:r>
            <a:r>
              <a:rPr lang="pl-PL" sz="2000" err="1">
                <a:ea typeface="+mn-lt"/>
                <a:cs typeface="+mn-lt"/>
              </a:rPr>
              <a:t>refurbishment</a:t>
            </a:r>
            <a:r>
              <a:rPr lang="pl-PL" sz="2000">
                <a:ea typeface="+mn-lt"/>
                <a:cs typeface="+mn-lt"/>
              </a:rPr>
              <a:t> of the </a:t>
            </a:r>
            <a:r>
              <a:rPr lang="pl-PL" sz="2000" err="1">
                <a:ea typeface="+mn-lt"/>
                <a:cs typeface="+mn-lt"/>
              </a:rPr>
              <a:t>synagogue</a:t>
            </a:r>
            <a:r>
              <a:rPr lang="pl-PL" sz="2000">
                <a:ea typeface="+mn-lt"/>
                <a:cs typeface="+mn-lt"/>
              </a:rPr>
              <a:t>, </a:t>
            </a:r>
            <a:r>
              <a:rPr lang="pl-PL" sz="2000" err="1">
                <a:ea typeface="+mn-lt"/>
                <a:cs typeface="+mn-lt"/>
              </a:rPr>
              <a:t>it</a:t>
            </a:r>
            <a:r>
              <a:rPr lang="pl-PL" sz="2000">
                <a:ea typeface="+mn-lt"/>
                <a:cs typeface="+mn-lt"/>
              </a:rPr>
              <a:t> was </a:t>
            </a:r>
            <a:r>
              <a:rPr lang="pl-PL" sz="2000" err="1">
                <a:ea typeface="+mn-lt"/>
                <a:cs typeface="+mn-lt"/>
              </a:rPr>
              <a:t>liquidated</a:t>
            </a:r>
            <a:r>
              <a:rPr lang="pl-PL" sz="2000">
                <a:ea typeface="+mn-lt"/>
                <a:cs typeface="+mn-lt"/>
              </a:rPr>
              <a:t> as a </a:t>
            </a:r>
            <a:r>
              <a:rPr lang="pl-PL" sz="2000" err="1">
                <a:ea typeface="+mn-lt"/>
                <a:cs typeface="+mn-lt"/>
              </a:rPr>
              <a:t>brick</a:t>
            </a:r>
            <a:r>
              <a:rPr lang="pl-PL" sz="2000">
                <a:ea typeface="+mn-lt"/>
                <a:cs typeface="+mn-lt"/>
              </a:rPr>
              <a:t> </a:t>
            </a:r>
            <a:r>
              <a:rPr lang="pl-PL" sz="2000" err="1">
                <a:ea typeface="+mn-lt"/>
                <a:cs typeface="+mn-lt"/>
              </a:rPr>
              <a:t>wall</a:t>
            </a:r>
            <a:r>
              <a:rPr lang="pl-PL" sz="2000">
                <a:ea typeface="+mn-lt"/>
                <a:cs typeface="+mn-lt"/>
              </a:rPr>
              <a:t> was </a:t>
            </a:r>
            <a:r>
              <a:rPr lang="pl-PL" sz="2000" err="1">
                <a:ea typeface="+mn-lt"/>
                <a:cs typeface="+mn-lt"/>
              </a:rPr>
              <a:t>built</a:t>
            </a:r>
            <a:r>
              <a:rPr lang="pl-PL" sz="2000">
                <a:ea typeface="+mn-lt"/>
                <a:cs typeface="+mn-lt"/>
              </a:rPr>
              <a:t> </a:t>
            </a:r>
            <a:r>
              <a:rPr lang="pl-PL" sz="2000" err="1">
                <a:ea typeface="+mn-lt"/>
                <a:cs typeface="+mn-lt"/>
              </a:rPr>
              <a:t>while</a:t>
            </a:r>
            <a:r>
              <a:rPr lang="pl-PL" sz="2000">
                <a:ea typeface="+mn-lt"/>
                <a:cs typeface="+mn-lt"/>
              </a:rPr>
              <a:t> </a:t>
            </a:r>
            <a:r>
              <a:rPr lang="pl-PL" sz="2000" err="1">
                <a:ea typeface="+mn-lt"/>
                <a:cs typeface="+mn-lt"/>
              </a:rPr>
              <a:t>preserving</a:t>
            </a:r>
            <a:r>
              <a:rPr lang="pl-PL" sz="2000">
                <a:ea typeface="+mn-lt"/>
                <a:cs typeface="+mn-lt"/>
              </a:rPr>
              <a:t> the </a:t>
            </a:r>
            <a:r>
              <a:rPr lang="pl-PL" sz="2000" err="1">
                <a:ea typeface="+mn-lt"/>
                <a:cs typeface="+mn-lt"/>
              </a:rPr>
              <a:t>existing</a:t>
            </a:r>
            <a:r>
              <a:rPr lang="pl-PL" sz="2000">
                <a:ea typeface="+mn-lt"/>
                <a:cs typeface="+mn-lt"/>
              </a:rPr>
              <a:t> </a:t>
            </a:r>
            <a:r>
              <a:rPr lang="pl-PL" sz="2000" err="1">
                <a:ea typeface="+mn-lt"/>
                <a:cs typeface="+mn-lt"/>
              </a:rPr>
              <a:t>roof</a:t>
            </a:r>
            <a:r>
              <a:rPr lang="pl-PL" sz="2000">
                <a:ea typeface="+mn-lt"/>
                <a:cs typeface="+mn-lt"/>
              </a:rPr>
              <a:t>. </a:t>
            </a:r>
            <a:r>
              <a:rPr lang="pl-PL" sz="2000" err="1">
                <a:ea typeface="+mn-lt"/>
                <a:cs typeface="+mn-lt"/>
              </a:rPr>
              <a:t>Alongside</a:t>
            </a:r>
            <a:r>
              <a:rPr lang="pl-PL" sz="2000">
                <a:ea typeface="+mn-lt"/>
                <a:cs typeface="+mn-lt"/>
              </a:rPr>
              <a:t> the southern </a:t>
            </a:r>
            <a:r>
              <a:rPr lang="pl-PL" sz="2000" err="1">
                <a:ea typeface="+mn-lt"/>
                <a:cs typeface="+mn-lt"/>
              </a:rPr>
              <a:t>wall</a:t>
            </a:r>
            <a:r>
              <a:rPr lang="pl-PL" sz="2000">
                <a:ea typeface="+mn-lt"/>
                <a:cs typeface="+mn-lt"/>
              </a:rPr>
              <a:t>, a </a:t>
            </a:r>
            <a:r>
              <a:rPr lang="pl-PL" sz="2000" err="1">
                <a:ea typeface="+mn-lt"/>
                <a:cs typeface="+mn-lt"/>
              </a:rPr>
              <a:t>floor-level</a:t>
            </a:r>
            <a:r>
              <a:rPr lang="pl-PL" sz="2000">
                <a:ea typeface="+mn-lt"/>
                <a:cs typeface="+mn-lt"/>
              </a:rPr>
              <a:t> </a:t>
            </a:r>
            <a:r>
              <a:rPr lang="pl-PL" sz="2000" err="1">
                <a:ea typeface="+mn-lt"/>
                <a:cs typeface="+mn-lt"/>
              </a:rPr>
              <a:t>brick</a:t>
            </a:r>
            <a:r>
              <a:rPr lang="pl-PL" sz="2000">
                <a:ea typeface="+mn-lt"/>
                <a:cs typeface="+mn-lt"/>
              </a:rPr>
              <a:t> </a:t>
            </a:r>
            <a:r>
              <a:rPr lang="pl-PL" sz="2000" err="1">
                <a:ea typeface="+mn-lt"/>
                <a:cs typeface="+mn-lt"/>
              </a:rPr>
              <a:t>area</a:t>
            </a:r>
            <a:r>
              <a:rPr lang="pl-PL" sz="2000">
                <a:ea typeface="+mn-lt"/>
                <a:cs typeface="+mn-lt"/>
              </a:rPr>
              <a:t> for </a:t>
            </a:r>
            <a:r>
              <a:rPr lang="pl-PL" sz="2000" err="1">
                <a:ea typeface="+mn-lt"/>
                <a:cs typeface="+mn-lt"/>
              </a:rPr>
              <a:t>women</a:t>
            </a:r>
            <a:r>
              <a:rPr lang="pl-PL" sz="2000">
                <a:ea typeface="+mn-lt"/>
                <a:cs typeface="+mn-lt"/>
              </a:rPr>
              <a:t> was </a:t>
            </a:r>
            <a:r>
              <a:rPr lang="pl-PL" sz="2000" err="1">
                <a:ea typeface="+mn-lt"/>
                <a:cs typeface="+mn-lt"/>
              </a:rPr>
              <a:t>built</a:t>
            </a:r>
            <a:r>
              <a:rPr lang="pl-PL" sz="2000">
                <a:ea typeface="+mn-lt"/>
                <a:cs typeface="+mn-lt"/>
              </a:rPr>
              <a:t> </a:t>
            </a:r>
            <a:r>
              <a:rPr lang="pl-PL" sz="2000" err="1">
                <a:ea typeface="+mn-lt"/>
                <a:cs typeface="+mn-lt"/>
              </a:rPr>
              <a:t>at</a:t>
            </a:r>
            <a:r>
              <a:rPr lang="pl-PL" sz="2000">
                <a:ea typeface="+mn-lt"/>
                <a:cs typeface="+mn-lt"/>
              </a:rPr>
              <a:t> </a:t>
            </a:r>
            <a:r>
              <a:rPr lang="pl-PL" sz="2000" err="1">
                <a:ea typeface="+mn-lt"/>
                <a:cs typeface="+mn-lt"/>
              </a:rPr>
              <a:t>that</a:t>
            </a:r>
            <a:r>
              <a:rPr lang="pl-PL" sz="2000">
                <a:ea typeface="+mn-lt"/>
                <a:cs typeface="+mn-lt"/>
              </a:rPr>
              <a:t> </a:t>
            </a:r>
            <a:r>
              <a:rPr lang="pl-PL" sz="2000" err="1">
                <a:ea typeface="+mn-lt"/>
                <a:cs typeface="+mn-lt"/>
              </a:rPr>
              <a:t>very</a:t>
            </a:r>
            <a:r>
              <a:rPr lang="pl-PL" sz="2000">
                <a:ea typeface="+mn-lt"/>
                <a:cs typeface="+mn-lt"/>
              </a:rPr>
              <a:t> </a:t>
            </a:r>
            <a:r>
              <a:rPr lang="pl-PL" sz="2000" err="1">
                <a:ea typeface="+mn-lt"/>
                <a:cs typeface="+mn-lt"/>
              </a:rPr>
              <a:t>time</a:t>
            </a:r>
            <a:r>
              <a:rPr lang="pl-PL" sz="2000">
                <a:ea typeface="+mn-lt"/>
                <a:cs typeface="+mn-lt"/>
              </a:rPr>
              <a:t>.</a:t>
            </a:r>
            <a:endParaRPr lang="pl-PL" sz="200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pl-PL" sz="2000" b="1">
                <a:solidFill>
                  <a:srgbClr val="202122"/>
                </a:solidFill>
                <a:ea typeface="+mn-lt"/>
                <a:cs typeface="+mn-lt"/>
              </a:rPr>
              <a:t>1939</a:t>
            </a:r>
            <a:r>
              <a:rPr lang="pl-PL" sz="2000">
                <a:solidFill>
                  <a:srgbClr val="202122"/>
                </a:solidFill>
                <a:ea typeface="+mn-lt"/>
                <a:cs typeface="+mn-lt"/>
              </a:rPr>
              <a:t> (</a:t>
            </a:r>
            <a:r>
              <a:rPr lang="pl-PL" sz="2000">
                <a:solidFill>
                  <a:srgbClr val="333333"/>
                </a:solidFill>
                <a:ea typeface="+mn-lt"/>
                <a:cs typeface="+mn-lt"/>
              </a:rPr>
              <a:t>11 </a:t>
            </a:r>
            <a:r>
              <a:rPr lang="pl-PL" sz="2000" err="1">
                <a:solidFill>
                  <a:srgbClr val="333333"/>
                </a:solidFill>
                <a:ea typeface="+mn-lt"/>
                <a:cs typeface="+mn-lt"/>
              </a:rPr>
              <a:t>September</a:t>
            </a:r>
            <a:r>
              <a:rPr lang="pl-PL" sz="2000">
                <a:solidFill>
                  <a:srgbClr val="333333"/>
                </a:solidFill>
                <a:ea typeface="+mn-lt"/>
                <a:cs typeface="+mn-lt"/>
              </a:rPr>
              <a:t>)</a:t>
            </a:r>
            <a:endParaRPr lang="pl-PL" sz="2000">
              <a:solidFill>
                <a:srgbClr val="202122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sz="2000">
                <a:solidFill>
                  <a:srgbClr val="333333"/>
                </a:solidFill>
                <a:ea typeface="+mn-lt"/>
                <a:cs typeface="+mn-lt"/>
              </a:rPr>
              <a:t>    A </a:t>
            </a:r>
            <a:r>
              <a:rPr lang="pl-PL" sz="2000" err="1">
                <a:solidFill>
                  <a:srgbClr val="333333"/>
                </a:solidFill>
                <a:ea typeface="+mn-lt"/>
                <a:cs typeface="+mn-lt"/>
              </a:rPr>
              <a:t>group</a:t>
            </a:r>
            <a:r>
              <a:rPr lang="pl-PL" sz="2000">
                <a:solidFill>
                  <a:srgbClr val="333333"/>
                </a:solidFill>
                <a:ea typeface="+mn-lt"/>
                <a:cs typeface="+mn-lt"/>
              </a:rPr>
              <a:t> of German </a:t>
            </a:r>
            <a:r>
              <a:rPr lang="pl-PL" sz="2000" err="1">
                <a:solidFill>
                  <a:srgbClr val="333333"/>
                </a:solidFill>
                <a:ea typeface="+mn-lt"/>
                <a:cs typeface="+mn-lt"/>
              </a:rPr>
              <a:t>soldiers</a:t>
            </a:r>
            <a:r>
              <a:rPr lang="pl-PL" sz="200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pl-PL" sz="2000" err="1">
                <a:solidFill>
                  <a:srgbClr val="333333"/>
                </a:solidFill>
                <a:ea typeface="+mn-lt"/>
                <a:cs typeface="+mn-lt"/>
              </a:rPr>
              <a:t>poured</a:t>
            </a:r>
            <a:r>
              <a:rPr lang="pl-PL" sz="2000">
                <a:solidFill>
                  <a:srgbClr val="333333"/>
                </a:solidFill>
                <a:ea typeface="+mn-lt"/>
                <a:cs typeface="+mn-lt"/>
              </a:rPr>
              <a:t> petrol </a:t>
            </a:r>
            <a:r>
              <a:rPr lang="pl-PL" sz="2000" err="1">
                <a:solidFill>
                  <a:srgbClr val="333333"/>
                </a:solidFill>
                <a:ea typeface="+mn-lt"/>
                <a:cs typeface="+mn-lt"/>
              </a:rPr>
              <a:t>over</a:t>
            </a:r>
            <a:r>
              <a:rPr lang="pl-PL" sz="200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pl-PL" sz="2000" err="1">
                <a:solidFill>
                  <a:srgbClr val="333333"/>
                </a:solidFill>
                <a:ea typeface="+mn-lt"/>
                <a:cs typeface="+mn-lt"/>
              </a:rPr>
              <a:t>it</a:t>
            </a:r>
            <a:r>
              <a:rPr lang="pl-PL" sz="2000">
                <a:solidFill>
                  <a:srgbClr val="333333"/>
                </a:solidFill>
                <a:ea typeface="+mn-lt"/>
                <a:cs typeface="+mn-lt"/>
              </a:rPr>
              <a:t> and set </a:t>
            </a:r>
            <a:r>
              <a:rPr lang="pl-PL" sz="2000" err="1">
                <a:solidFill>
                  <a:srgbClr val="333333"/>
                </a:solidFill>
                <a:ea typeface="+mn-lt"/>
                <a:cs typeface="+mn-lt"/>
              </a:rPr>
              <a:t>fire</a:t>
            </a:r>
            <a:r>
              <a:rPr lang="pl-PL" sz="2000">
                <a:solidFill>
                  <a:srgbClr val="333333"/>
                </a:solidFill>
                <a:ea typeface="+mn-lt"/>
                <a:cs typeface="+mn-lt"/>
              </a:rPr>
              <a:t> to the </a:t>
            </a:r>
            <a:r>
              <a:rPr lang="pl-PL" sz="2000" err="1">
                <a:solidFill>
                  <a:srgbClr val="333333"/>
                </a:solidFill>
                <a:ea typeface="+mn-lt"/>
                <a:cs typeface="+mn-lt"/>
              </a:rPr>
              <a:t>synagogue</a:t>
            </a:r>
            <a:r>
              <a:rPr lang="pl-PL" sz="2000">
                <a:solidFill>
                  <a:srgbClr val="333333"/>
                </a:solidFill>
                <a:ea typeface="+mn-lt"/>
                <a:cs typeface="+mn-lt"/>
              </a:rPr>
              <a:t>. </a:t>
            </a:r>
          </a:p>
          <a:p>
            <a:endParaRPr lang="pl-PL" sz="1100">
              <a:solidFill>
                <a:srgbClr val="202122"/>
              </a:solidFill>
              <a:ea typeface="+mn-lt"/>
              <a:cs typeface="+mn-lt"/>
            </a:endParaRPr>
          </a:p>
          <a:p>
            <a:endParaRPr lang="pl-PL" sz="1100">
              <a:solidFill>
                <a:srgbClr val="202122"/>
              </a:solidFill>
              <a:cs typeface="Calibri"/>
            </a:endParaRPr>
          </a:p>
          <a:p>
            <a:endParaRPr lang="pl-PL" sz="1100">
              <a:solidFill>
                <a:srgbClr val="222222"/>
              </a:solidFill>
              <a:ea typeface="+mn-lt"/>
              <a:cs typeface="+mn-lt"/>
            </a:endParaRPr>
          </a:p>
          <a:p>
            <a:endParaRPr lang="pl-PL" sz="1100">
              <a:solidFill>
                <a:srgbClr val="222222"/>
              </a:solidFill>
              <a:ea typeface="+mn-lt"/>
              <a:cs typeface="+mn-lt"/>
            </a:endParaRPr>
          </a:p>
          <a:p>
            <a:endParaRPr lang="pl-PL" sz="1100">
              <a:solidFill>
                <a:srgbClr val="222222"/>
              </a:solidFill>
              <a:cs typeface="Calibri"/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8218FF36-DEFA-8925-F8CC-7EA14A91A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41" y="-1467"/>
            <a:ext cx="12196481" cy="1325563"/>
          </a:xfrm>
        </p:spPr>
        <p:txBody>
          <a:bodyPr/>
          <a:lstStyle/>
          <a:p>
            <a:pPr algn="ctr"/>
            <a:r>
              <a:rPr lang="pl-PL" err="1">
                <a:latin typeface="Calibri"/>
                <a:cs typeface="Calibri Light"/>
              </a:rPr>
              <a:t>History</a:t>
            </a:r>
            <a:endParaRPr lang="pl-PL">
              <a:latin typeface="Calibri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007054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23332B-56F8-BB8F-5B9A-E5D349E13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75" y="2002321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000" err="1">
                <a:cs typeface="Calibri"/>
              </a:rPr>
              <a:t>Woman</a:t>
            </a:r>
            <a:r>
              <a:rPr lang="pl-PL" sz="2000">
                <a:cs typeface="Calibri"/>
              </a:rPr>
              <a:t> </a:t>
            </a:r>
            <a:r>
              <a:rPr lang="pl-PL" sz="2000" err="1">
                <a:cs typeface="Calibri"/>
              </a:rPr>
              <a:t>section</a:t>
            </a:r>
            <a:r>
              <a:rPr lang="pl-PL" sz="2000">
                <a:cs typeface="Calibri"/>
              </a:rPr>
              <a:t> </a:t>
            </a:r>
            <a:r>
              <a:rPr lang="pl-PL" sz="2000" err="1">
                <a:cs typeface="Calibri"/>
              </a:rPr>
              <a:t>located</a:t>
            </a:r>
            <a:r>
              <a:rPr lang="pl-PL" sz="2000">
                <a:cs typeface="Calibri"/>
              </a:rPr>
              <a:t> </a:t>
            </a:r>
            <a:r>
              <a:rPr lang="pl-PL" sz="2000" err="1">
                <a:cs typeface="Calibri"/>
              </a:rPr>
              <a:t>above</a:t>
            </a:r>
            <a:r>
              <a:rPr lang="pl-PL" sz="2000">
                <a:cs typeface="Calibri"/>
              </a:rPr>
              <a:t> </a:t>
            </a:r>
            <a:r>
              <a:rPr lang="pl-PL" sz="2000" err="1">
                <a:cs typeface="Calibri"/>
              </a:rPr>
              <a:t>vestibule</a:t>
            </a:r>
          </a:p>
          <a:p>
            <a:r>
              <a:rPr lang="pl-PL" sz="2000" err="1">
                <a:cs typeface="Calibri"/>
              </a:rPr>
              <a:t>Walls</a:t>
            </a:r>
            <a:r>
              <a:rPr lang="pl-PL" sz="2000">
                <a:cs typeface="Calibri"/>
              </a:rPr>
              <a:t> </a:t>
            </a:r>
            <a:r>
              <a:rPr lang="pl-PL" sz="2000" err="1">
                <a:cs typeface="Calibri"/>
              </a:rPr>
              <a:t>fastened</a:t>
            </a:r>
            <a:r>
              <a:rPr lang="pl-PL" sz="2000">
                <a:cs typeface="Calibri"/>
              </a:rPr>
              <a:t> with </a:t>
            </a:r>
            <a:r>
              <a:rPr lang="pl-PL" sz="2000" err="1">
                <a:cs typeface="Calibri"/>
              </a:rPr>
              <a:t>corners</a:t>
            </a:r>
            <a:endParaRPr lang="pl-PL" sz="2000">
              <a:cs typeface="Calibri"/>
            </a:endParaRPr>
          </a:p>
          <a:p>
            <a:r>
              <a:rPr lang="pl-PL" sz="2000" err="1">
                <a:cs typeface="Calibri"/>
              </a:rPr>
              <a:t>Two</a:t>
            </a:r>
            <a:r>
              <a:rPr lang="pl-PL" sz="2000">
                <a:solidFill>
                  <a:srgbClr val="000000"/>
                </a:solidFill>
                <a:latin typeface="Calibri" panose="020F0502020204030204"/>
                <a:cs typeface="Calibri"/>
              </a:rPr>
              <a:t> </a:t>
            </a:r>
            <a:r>
              <a:rPr lang="pl-PL" sz="2000" err="1">
                <a:solidFill>
                  <a:srgbClr val="000000"/>
                </a:solidFill>
                <a:latin typeface="Calibri" panose="020F0502020204030204"/>
                <a:cs typeface="Calibri"/>
              </a:rPr>
              <a:t>storey</a:t>
            </a:r>
            <a:r>
              <a:rPr lang="pl-PL" sz="2000">
                <a:solidFill>
                  <a:srgbClr val="000000"/>
                </a:solidFill>
                <a:latin typeface="Calibri" panose="020F0502020204030204"/>
                <a:cs typeface="Calibri"/>
              </a:rPr>
              <a:t> </a:t>
            </a:r>
            <a:r>
              <a:rPr lang="pl-PL" sz="2000" err="1">
                <a:solidFill>
                  <a:srgbClr val="000000"/>
                </a:solidFill>
                <a:latin typeface="Calibri" panose="020F0502020204030204"/>
                <a:cs typeface="Calibri"/>
              </a:rPr>
              <a:t>truss</a:t>
            </a:r>
            <a:endParaRPr lang="pl-PL" sz="2000">
              <a:cs typeface="Calibri"/>
            </a:endParaRPr>
          </a:p>
          <a:p>
            <a:r>
              <a:rPr lang="pl-PL" sz="2000" err="1">
                <a:cs typeface="Calibri"/>
              </a:rPr>
              <a:t>Octagonal</a:t>
            </a:r>
            <a:r>
              <a:rPr lang="pl-PL" sz="2000">
                <a:cs typeface="Calibri"/>
              </a:rPr>
              <a:t> </a:t>
            </a:r>
            <a:r>
              <a:rPr lang="pl-PL" sz="2000" err="1">
                <a:cs typeface="Calibri"/>
              </a:rPr>
              <a:t>dome</a:t>
            </a:r>
            <a:r>
              <a:rPr lang="pl-PL" sz="2000">
                <a:cs typeface="Calibri"/>
              </a:rPr>
              <a:t> on </a:t>
            </a:r>
            <a:r>
              <a:rPr lang="pl-PL" sz="2000" err="1">
                <a:cs typeface="Calibri"/>
              </a:rPr>
              <a:t>corners</a:t>
            </a:r>
            <a:r>
              <a:rPr lang="pl-PL" sz="2000">
                <a:cs typeface="Calibri"/>
              </a:rPr>
              <a:t> and a facet, </a:t>
            </a:r>
            <a:r>
              <a:rPr lang="pl-PL" sz="2000" err="1">
                <a:cs typeface="Calibri"/>
              </a:rPr>
              <a:t>octagonal</a:t>
            </a:r>
            <a:r>
              <a:rPr lang="pl-PL" sz="2000">
                <a:cs typeface="Calibri"/>
              </a:rPr>
              <a:t> </a:t>
            </a:r>
            <a:r>
              <a:rPr lang="pl-PL" sz="2000" err="1">
                <a:cs typeface="Calibri"/>
              </a:rPr>
              <a:t>dome</a:t>
            </a:r>
            <a:r>
              <a:rPr lang="pl-PL" sz="2000">
                <a:cs typeface="Calibri"/>
              </a:rPr>
              <a:t> on </a:t>
            </a:r>
            <a:r>
              <a:rPr lang="pl-PL" sz="2000" err="1">
                <a:cs typeface="Calibri"/>
              </a:rPr>
              <a:t>corners</a:t>
            </a:r>
            <a:r>
              <a:rPr lang="pl-PL" sz="2000">
                <a:cs typeface="Calibri"/>
              </a:rPr>
              <a:t> and a facet </a:t>
            </a:r>
            <a:r>
              <a:rPr lang="pl-PL" sz="2000" err="1">
                <a:cs typeface="Calibri"/>
              </a:rPr>
              <a:t>composed</a:t>
            </a:r>
            <a:r>
              <a:rPr lang="pl-PL" sz="2000">
                <a:cs typeface="Calibri"/>
              </a:rPr>
              <a:t> of </a:t>
            </a:r>
            <a:r>
              <a:rPr lang="pl-PL" sz="2000" err="1">
                <a:cs typeface="Calibri"/>
              </a:rPr>
              <a:t>two</a:t>
            </a:r>
            <a:r>
              <a:rPr lang="pl-PL" sz="2000">
                <a:cs typeface="Calibri"/>
              </a:rPr>
              <a:t> </a:t>
            </a:r>
            <a:r>
              <a:rPr lang="pl-PL" sz="2000" err="1">
                <a:cs typeface="Calibri"/>
              </a:rPr>
              <a:t>bowls</a:t>
            </a:r>
            <a:r>
              <a:rPr lang="pl-PL" sz="2000">
                <a:cs typeface="Calibri"/>
              </a:rPr>
              <a:t> </a:t>
            </a:r>
            <a:r>
              <a:rPr lang="pl-PL" sz="2000" err="1">
                <a:cs typeface="Calibri"/>
              </a:rPr>
              <a:t>placed</a:t>
            </a:r>
            <a:r>
              <a:rPr lang="pl-PL" sz="2000">
                <a:cs typeface="Calibri"/>
              </a:rPr>
              <a:t> on top of </a:t>
            </a:r>
            <a:r>
              <a:rPr lang="pl-PL" sz="2000" err="1">
                <a:cs typeface="Calibri"/>
              </a:rPr>
              <a:t>each</a:t>
            </a:r>
            <a:r>
              <a:rPr lang="pl-PL" sz="2000">
                <a:cs typeface="Calibri"/>
              </a:rPr>
              <a:t> </a:t>
            </a:r>
            <a:r>
              <a:rPr lang="pl-PL" sz="2000" err="1">
                <a:cs typeface="Calibri"/>
              </a:rPr>
              <a:t>other</a:t>
            </a:r>
            <a:r>
              <a:rPr lang="pl-PL" sz="2000">
                <a:cs typeface="Calibri"/>
              </a:rPr>
              <a:t> and </a:t>
            </a:r>
            <a:r>
              <a:rPr lang="pl-PL" sz="2000" err="1">
                <a:cs typeface="Calibri"/>
              </a:rPr>
              <a:t>separated</a:t>
            </a:r>
            <a:r>
              <a:rPr lang="pl-PL" sz="2000">
                <a:cs typeface="Calibri"/>
              </a:rPr>
              <a:t> by </a:t>
            </a:r>
            <a:r>
              <a:rPr lang="pl-PL" sz="2000" err="1">
                <a:cs typeface="Calibri"/>
              </a:rPr>
              <a:t>balustrads</a:t>
            </a:r>
            <a:endParaRPr lang="pl-PL" sz="2000">
              <a:cs typeface="Calibri"/>
            </a:endParaRPr>
          </a:p>
          <a:p>
            <a:r>
              <a:rPr lang="pl-PL" sz="20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Broken</a:t>
            </a:r>
            <a:r>
              <a:rPr lang="pl-PL" sz="20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hip </a:t>
            </a:r>
            <a:r>
              <a:rPr lang="pl-PL" sz="20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roof</a:t>
            </a:r>
            <a:r>
              <a:rPr lang="pl-PL" sz="20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pl-PL" sz="20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mounted</a:t>
            </a:r>
            <a:r>
              <a:rPr lang="pl-PL" sz="20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on </a:t>
            </a:r>
            <a:r>
              <a:rPr lang="pl-PL" sz="20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profiled</a:t>
            </a:r>
            <a:r>
              <a:rPr lang="pl-PL" sz="20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pl-PL" sz="20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brackets</a:t>
            </a:r>
            <a:endParaRPr lang="pl-PL" sz="20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r>
              <a:rPr lang="pl-PL" sz="2000" err="1">
                <a:ea typeface="+mn-lt"/>
                <a:cs typeface="+mn-lt"/>
              </a:rPr>
              <a:t>Storeys</a:t>
            </a:r>
            <a:r>
              <a:rPr lang="pl-PL" sz="2000">
                <a:ea typeface="+mn-lt"/>
                <a:cs typeface="+mn-lt"/>
              </a:rPr>
              <a:t> </a:t>
            </a:r>
            <a:r>
              <a:rPr lang="pl-PL" sz="2000" err="1">
                <a:ea typeface="+mn-lt"/>
                <a:cs typeface="+mn-lt"/>
              </a:rPr>
              <a:t>separated</a:t>
            </a:r>
            <a:r>
              <a:rPr lang="pl-PL" sz="2000">
                <a:ea typeface="+mn-lt"/>
                <a:cs typeface="+mn-lt"/>
              </a:rPr>
              <a:t> by </a:t>
            </a:r>
            <a:r>
              <a:rPr lang="pl-PL" sz="2000" err="1">
                <a:ea typeface="+mn-lt"/>
                <a:cs typeface="+mn-lt"/>
              </a:rPr>
              <a:t>friezes</a:t>
            </a:r>
            <a:r>
              <a:rPr lang="pl-PL" sz="2000">
                <a:ea typeface="+mn-lt"/>
                <a:cs typeface="+mn-lt"/>
              </a:rPr>
              <a:t> and </a:t>
            </a:r>
            <a:r>
              <a:rPr lang="pl-PL" sz="2000" err="1">
                <a:ea typeface="+mn-lt"/>
                <a:cs typeface="+mn-lt"/>
              </a:rPr>
              <a:t>cornices</a:t>
            </a:r>
            <a:endParaRPr lang="pl-PL" sz="1400" err="1">
              <a:cs typeface="Calibri"/>
            </a:endParaRPr>
          </a:p>
          <a:p>
            <a:endParaRPr lang="pl-PL" sz="1400">
              <a:cs typeface="Calibri"/>
            </a:endParaRPr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1FE50CDA-B7E1-A9EE-30D8-8C420C8B4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41" y="-1467"/>
            <a:ext cx="12196481" cy="1325563"/>
          </a:xfrm>
        </p:spPr>
        <p:txBody>
          <a:bodyPr/>
          <a:lstStyle/>
          <a:p>
            <a:pPr algn="ctr"/>
            <a:r>
              <a:rPr lang="pl-PL" err="1">
                <a:solidFill>
                  <a:srgbClr val="202124"/>
                </a:solidFill>
                <a:latin typeface="Calibri"/>
                <a:cs typeface="Arial"/>
              </a:rPr>
              <a:t>Short</a:t>
            </a:r>
            <a:r>
              <a:rPr lang="pl-PL">
                <a:solidFill>
                  <a:srgbClr val="202124"/>
                </a:solidFill>
                <a:latin typeface="Calibri"/>
                <a:cs typeface="Arial"/>
              </a:rPr>
              <a:t> </a:t>
            </a:r>
            <a:r>
              <a:rPr lang="pl-PL" err="1">
                <a:solidFill>
                  <a:srgbClr val="202124"/>
                </a:solidFill>
                <a:latin typeface="Calibri"/>
                <a:cs typeface="Arial"/>
              </a:rPr>
              <a:t>description</a:t>
            </a:r>
            <a:endParaRPr lang="pl-PL" err="1">
              <a:latin typeface="Calibri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685099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kalendarz&#10;&#10;Opis wygenerowany automatycznie">
            <a:extLst>
              <a:ext uri="{FF2B5EF4-FFF2-40B4-BE49-F238E27FC236}">
                <a16:creationId xmlns:a16="http://schemas.microsoft.com/office/drawing/2014/main" id="{35D5F0A9-F952-1C48-09B4-5E5E8D6F9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8943896" y="3582794"/>
            <a:ext cx="2579515" cy="3446873"/>
          </a:xfrm>
        </p:spPr>
      </p:pic>
      <p:pic>
        <p:nvPicPr>
          <p:cNvPr id="6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9C5DB79A-BA8B-DA28-A671-16A6ACB16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016624" y="-135853"/>
            <a:ext cx="2479928" cy="3381400"/>
          </a:xfrm>
          <a:prstGeom prst="rect">
            <a:avLst/>
          </a:prstGeom>
        </p:spPr>
      </p:pic>
      <p:pic>
        <p:nvPicPr>
          <p:cNvPr id="8" name="Obraz 8" descr="Obraz zawierający tekst&#10;&#10;Opis wygenerowany automatycznie">
            <a:extLst>
              <a:ext uri="{FF2B5EF4-FFF2-40B4-BE49-F238E27FC236}">
                <a16:creationId xmlns:a16="http://schemas.microsoft.com/office/drawing/2014/main" id="{9A6AE706-021E-81BA-B430-82AD62F59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98698" y="3528398"/>
            <a:ext cx="2572407" cy="3583950"/>
          </a:xfrm>
          <a:prstGeom prst="rect">
            <a:avLst/>
          </a:prstGeom>
        </p:spPr>
      </p:pic>
      <p:pic>
        <p:nvPicPr>
          <p:cNvPr id="10" name="Obraz 10" descr="Obraz zawierający kalendarz&#10;&#10;Opis wygenerowany automatycznie">
            <a:extLst>
              <a:ext uri="{FF2B5EF4-FFF2-40B4-BE49-F238E27FC236}">
                <a16:creationId xmlns:a16="http://schemas.microsoft.com/office/drawing/2014/main" id="{061F03EF-5349-331B-B629-FC67EDDC9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926528" y="3498707"/>
            <a:ext cx="2559270" cy="3631946"/>
          </a:xfrm>
          <a:prstGeom prst="rect">
            <a:avLst/>
          </a:prstGeom>
        </p:spPr>
      </p:pic>
      <p:pic>
        <p:nvPicPr>
          <p:cNvPr id="12" name="Obraz 12" descr="Obraz zawierający kalendarz&#10;&#10;Opis wygenerowany automatycznie">
            <a:extLst>
              <a:ext uri="{FF2B5EF4-FFF2-40B4-BE49-F238E27FC236}">
                <a16:creationId xmlns:a16="http://schemas.microsoft.com/office/drawing/2014/main" id="{9A1CD3F9-1C9D-5305-1DCF-B9D976196D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991712" y="-193777"/>
            <a:ext cx="2512508" cy="3413566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839E22BA-A8DC-4FDA-0071-D3C471E1E6C8}"/>
              </a:ext>
            </a:extLst>
          </p:cNvPr>
          <p:cNvSpPr txBox="1"/>
          <p:nvPr/>
        </p:nvSpPr>
        <p:spPr>
          <a:xfrm>
            <a:off x="375745" y="254464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ZAP SOURCES</a:t>
            </a:r>
          </a:p>
        </p:txBody>
      </p:sp>
    </p:spTree>
    <p:extLst>
      <p:ext uri="{BB962C8B-B14F-4D97-AF65-F5344CB8AC3E}">
        <p14:creationId xmlns:p14="http://schemas.microsoft.com/office/powerpoint/2010/main" val="2156645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F610E6-E7E9-DE1A-EE90-9ED80D231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41" y="3771"/>
            <a:ext cx="12189350" cy="1325563"/>
          </a:xfrm>
        </p:spPr>
        <p:txBody>
          <a:bodyPr/>
          <a:lstStyle/>
          <a:p>
            <a:pPr algn="ctr"/>
            <a:r>
              <a:rPr lang="pl-PL" err="1">
                <a:cs typeface="Calibri Light"/>
              </a:rPr>
              <a:t>Floor</a:t>
            </a:r>
            <a:r>
              <a:rPr lang="pl-PL">
                <a:cs typeface="Calibri Light"/>
              </a:rPr>
              <a:t> </a:t>
            </a:r>
            <a:r>
              <a:rPr lang="pl-PL" err="1">
                <a:cs typeface="Calibri Light"/>
              </a:rPr>
              <a:t>plans</a:t>
            </a:r>
          </a:p>
        </p:txBody>
      </p:sp>
      <p:pic>
        <p:nvPicPr>
          <p:cNvPr id="4" name="Obraz 4" descr="Obraz zawierający diagram&#10;&#10;Opis wygenerowany automatycznie">
            <a:extLst>
              <a:ext uri="{FF2B5EF4-FFF2-40B4-BE49-F238E27FC236}">
                <a16:creationId xmlns:a16="http://schemas.microsoft.com/office/drawing/2014/main" id="{A5523BE8-122A-AF8B-3F96-901830F5E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35" y="1996533"/>
            <a:ext cx="5779994" cy="4007933"/>
          </a:xfrm>
          <a:prstGeom prst="rect">
            <a:avLst/>
          </a:prstGeom>
        </p:spPr>
      </p:pic>
      <p:pic>
        <p:nvPicPr>
          <p:cNvPr id="5" name="Obraz 5" descr="Obraz zawierający diagram&#10;&#10;Opis wygenerowany automatycznie">
            <a:extLst>
              <a:ext uri="{FF2B5EF4-FFF2-40B4-BE49-F238E27FC236}">
                <a16:creationId xmlns:a16="http://schemas.microsoft.com/office/drawing/2014/main" id="{D1B37FC1-F41F-BCE2-8CD4-71ED06CD9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199" y="1980466"/>
            <a:ext cx="5836022" cy="4017654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C6EE4BA7-DA20-9870-EF00-4E82A89F66EB}"/>
              </a:ext>
            </a:extLst>
          </p:cNvPr>
          <p:cNvSpPr txBox="1">
            <a:spLocks/>
          </p:cNvSpPr>
          <p:nvPr/>
        </p:nvSpPr>
        <p:spPr>
          <a:xfrm>
            <a:off x="6174994" y="6075641"/>
            <a:ext cx="4354984" cy="496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400">
                <a:cs typeface="Calibri Light"/>
              </a:rPr>
              <a:t>1931-32 J. Kahl, R. Pieńkowski, ZAP</a:t>
            </a:r>
            <a:endParaRPr lang="pl-PL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A01631CA-01B2-16B5-FD6E-54FFB0A716C6}"/>
              </a:ext>
            </a:extLst>
          </p:cNvPr>
          <p:cNvSpPr txBox="1">
            <a:spLocks/>
          </p:cNvSpPr>
          <p:nvPr/>
        </p:nvSpPr>
        <p:spPr>
          <a:xfrm>
            <a:off x="98640" y="6075641"/>
            <a:ext cx="2692439" cy="496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400">
                <a:cs typeface="Calibri Light"/>
              </a:rPr>
              <a:t>1931-32 J. Kahl, R. Pieńkowski, ZAP</a:t>
            </a:r>
            <a:endParaRPr lang="pl-PL" sz="1400"/>
          </a:p>
        </p:txBody>
      </p:sp>
    </p:spTree>
    <p:extLst>
      <p:ext uri="{BB962C8B-B14F-4D97-AF65-F5344CB8AC3E}">
        <p14:creationId xmlns:p14="http://schemas.microsoft.com/office/powerpoint/2010/main" val="129289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7" descr="Obraz zawierający diagram&#10;&#10;Opis wygenerowany automatycznie">
            <a:extLst>
              <a:ext uri="{FF2B5EF4-FFF2-40B4-BE49-F238E27FC236}">
                <a16:creationId xmlns:a16="http://schemas.microsoft.com/office/drawing/2014/main" id="{7BFE57F7-AD9A-6DD4-3950-A1DA2DDEF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902" y="2088435"/>
            <a:ext cx="3736103" cy="2670455"/>
          </a:xfrm>
        </p:spPr>
      </p:pic>
      <p:pic>
        <p:nvPicPr>
          <p:cNvPr id="8" name="Obraz 8" descr="Obraz zawierający diagram&#10;&#10;Opis wygenerowany automatycznie">
            <a:extLst>
              <a:ext uri="{FF2B5EF4-FFF2-40B4-BE49-F238E27FC236}">
                <a16:creationId xmlns:a16="http://schemas.microsoft.com/office/drawing/2014/main" id="{81A02B2E-E80E-8094-79DF-A41FC05D1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489" y="2085375"/>
            <a:ext cx="3617258" cy="2676044"/>
          </a:xfrm>
          <a:prstGeom prst="rect">
            <a:avLst/>
          </a:prstGeom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id="{5CE3A663-2B8D-5193-4B8D-900C5543C2B1}"/>
              </a:ext>
            </a:extLst>
          </p:cNvPr>
          <p:cNvSpPr txBox="1">
            <a:spLocks/>
          </p:cNvSpPr>
          <p:nvPr/>
        </p:nvSpPr>
        <p:spPr>
          <a:xfrm>
            <a:off x="4095210" y="1578008"/>
            <a:ext cx="564777" cy="496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400">
                <a:cs typeface="Calibri Light"/>
              </a:rPr>
              <a:t>C-D</a:t>
            </a:r>
            <a:endParaRPr lang="pl-PL" sz="140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96DF875C-471E-0C8C-4571-06EC5C6A0225}"/>
              </a:ext>
            </a:extLst>
          </p:cNvPr>
          <p:cNvSpPr txBox="1">
            <a:spLocks/>
          </p:cNvSpPr>
          <p:nvPr/>
        </p:nvSpPr>
        <p:spPr>
          <a:xfrm>
            <a:off x="7655" y="3771"/>
            <a:ext cx="120508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err="1">
                <a:cs typeface="Calibri Light"/>
              </a:rPr>
              <a:t>Sections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CE31758A-8D6D-0B79-B55C-3D7536C04AF3}"/>
              </a:ext>
            </a:extLst>
          </p:cNvPr>
          <p:cNvSpPr txBox="1">
            <a:spLocks/>
          </p:cNvSpPr>
          <p:nvPr/>
        </p:nvSpPr>
        <p:spPr>
          <a:xfrm>
            <a:off x="88890" y="4818836"/>
            <a:ext cx="2692439" cy="496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400">
                <a:cs typeface="Calibri Light"/>
              </a:rPr>
              <a:t>1931-32 M. Piechotka, ZAP</a:t>
            </a:r>
            <a:endParaRPr lang="pl-PL" sz="1400"/>
          </a:p>
        </p:txBody>
      </p:sp>
      <p:pic>
        <p:nvPicPr>
          <p:cNvPr id="4" name="Obraz 5" descr="Obraz zawierający diagram&#10;&#10;Opis wygenerowany automatycznie">
            <a:extLst>
              <a:ext uri="{FF2B5EF4-FFF2-40B4-BE49-F238E27FC236}">
                <a16:creationId xmlns:a16="http://schemas.microsoft.com/office/drawing/2014/main" id="{F9867496-1B9C-97FA-C100-6211D9FAF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050" y="2081092"/>
            <a:ext cx="3881250" cy="2676024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638889DC-CCC2-CD05-3866-5406DF808B0B}"/>
              </a:ext>
            </a:extLst>
          </p:cNvPr>
          <p:cNvSpPr txBox="1">
            <a:spLocks/>
          </p:cNvSpPr>
          <p:nvPr/>
        </p:nvSpPr>
        <p:spPr>
          <a:xfrm>
            <a:off x="4098558" y="4818836"/>
            <a:ext cx="2692439" cy="496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400">
                <a:cs typeface="Calibri Light"/>
              </a:rPr>
              <a:t>1931-32 M. Piechotka, ZAP</a:t>
            </a:r>
            <a:endParaRPr lang="pl-PL" sz="1400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612F6C92-611D-F3BA-73BA-23150B628626}"/>
              </a:ext>
            </a:extLst>
          </p:cNvPr>
          <p:cNvSpPr txBox="1">
            <a:spLocks/>
          </p:cNvSpPr>
          <p:nvPr/>
        </p:nvSpPr>
        <p:spPr>
          <a:xfrm>
            <a:off x="7888765" y="4818836"/>
            <a:ext cx="2692439" cy="496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400">
                <a:cs typeface="Calibri Light"/>
              </a:rPr>
              <a:t>1931-32 M. Piechotka, ZAP</a:t>
            </a:r>
            <a:endParaRPr lang="pl-PL" sz="1400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A2F3EF17-DA03-4EF1-90A2-79D392E47FC5}"/>
              </a:ext>
            </a:extLst>
          </p:cNvPr>
          <p:cNvSpPr txBox="1">
            <a:spLocks/>
          </p:cNvSpPr>
          <p:nvPr/>
        </p:nvSpPr>
        <p:spPr>
          <a:xfrm>
            <a:off x="85541" y="1578008"/>
            <a:ext cx="564777" cy="496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400">
                <a:cs typeface="Calibri Light"/>
              </a:rPr>
              <a:t>A-B</a:t>
            </a:r>
            <a:endParaRPr lang="pl-PL" sz="1400"/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22997EB8-242A-F1F1-DB40-F60B1CB5E4E4}"/>
              </a:ext>
            </a:extLst>
          </p:cNvPr>
          <p:cNvSpPr txBox="1">
            <a:spLocks/>
          </p:cNvSpPr>
          <p:nvPr/>
        </p:nvSpPr>
        <p:spPr>
          <a:xfrm>
            <a:off x="7944793" y="1578007"/>
            <a:ext cx="564777" cy="496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400">
                <a:cs typeface="Calibri Light"/>
              </a:rPr>
              <a:t>?</a:t>
            </a:r>
            <a:endParaRPr lang="pl-PL" sz="1400"/>
          </a:p>
        </p:txBody>
      </p:sp>
    </p:spTree>
    <p:extLst>
      <p:ext uri="{BB962C8B-B14F-4D97-AF65-F5344CB8AC3E}">
        <p14:creationId xmlns:p14="http://schemas.microsoft.com/office/powerpoint/2010/main" val="478506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10" descr="Obraz zawierający budynek, dom&#10;&#10;Opis wygenerowany automatycznie">
            <a:extLst>
              <a:ext uri="{FF2B5EF4-FFF2-40B4-BE49-F238E27FC236}">
                <a16:creationId xmlns:a16="http://schemas.microsoft.com/office/drawing/2014/main" id="{5A35E64F-346D-9FF1-F2A4-6A9A19D2C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29596" y="1656430"/>
            <a:ext cx="2585921" cy="1861168"/>
          </a:xfrm>
          <a:prstGeom prst="rect">
            <a:avLst/>
          </a:prstGeom>
        </p:spPr>
      </p:pic>
      <p:pic>
        <p:nvPicPr>
          <p:cNvPr id="12" name="Obraz 12" descr="Obraz zawierający diagram&#10;&#10;Opis wygenerowany automatycznie">
            <a:extLst>
              <a:ext uri="{FF2B5EF4-FFF2-40B4-BE49-F238E27FC236}">
                <a16:creationId xmlns:a16="http://schemas.microsoft.com/office/drawing/2014/main" id="{448CD7B4-3317-05B3-935F-CC6E81BA8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42" y="4132015"/>
            <a:ext cx="3339440" cy="2450248"/>
          </a:xfrm>
          <a:prstGeom prst="rect">
            <a:avLst/>
          </a:prstGeom>
        </p:spPr>
      </p:pic>
      <p:pic>
        <p:nvPicPr>
          <p:cNvPr id="13" name="Obraz 13" descr="Obraz zawierający diagram&#10;&#10;Opis wygenerowany automatycznie">
            <a:extLst>
              <a:ext uri="{FF2B5EF4-FFF2-40B4-BE49-F238E27FC236}">
                <a16:creationId xmlns:a16="http://schemas.microsoft.com/office/drawing/2014/main" id="{983E9C14-CDA6-1C3C-B913-48DEFEF12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4602" y="4131905"/>
            <a:ext cx="3335949" cy="2452651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F67FAEF2-A3B5-10BE-2443-BEDAC047B03E}"/>
              </a:ext>
            </a:extLst>
          </p:cNvPr>
          <p:cNvSpPr txBox="1">
            <a:spLocks/>
          </p:cNvSpPr>
          <p:nvPr/>
        </p:nvSpPr>
        <p:spPr>
          <a:xfrm>
            <a:off x="137497" y="3756025"/>
            <a:ext cx="2593041" cy="50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400">
                <a:cs typeface="Calibri Light"/>
              </a:rPr>
              <a:t>Southern </a:t>
            </a:r>
            <a:r>
              <a:rPr lang="pl-PL" sz="1400" err="1">
                <a:cs typeface="Calibri Light"/>
              </a:rPr>
              <a:t>elevation</a:t>
            </a:r>
            <a:endParaRPr lang="pl-PL" sz="1400" err="1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4279EFE0-0A89-A827-D9FB-B393851AE23B}"/>
              </a:ext>
            </a:extLst>
          </p:cNvPr>
          <p:cNvSpPr txBox="1">
            <a:spLocks/>
          </p:cNvSpPr>
          <p:nvPr/>
        </p:nvSpPr>
        <p:spPr>
          <a:xfrm>
            <a:off x="3936000" y="3637272"/>
            <a:ext cx="4206688" cy="724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400">
                <a:cs typeface="Calibri Light"/>
              </a:rPr>
              <a:t> </a:t>
            </a:r>
            <a:r>
              <a:rPr lang="pl-PL" sz="1400" err="1">
                <a:cs typeface="Calibri Light"/>
              </a:rPr>
              <a:t>Eastern</a:t>
            </a:r>
            <a:r>
              <a:rPr lang="pl-PL" sz="1400">
                <a:cs typeface="Calibri Light"/>
              </a:rPr>
              <a:t> </a:t>
            </a:r>
            <a:r>
              <a:rPr lang="pl-PL" sz="1400" err="1">
                <a:cs typeface="Calibri Light"/>
              </a:rPr>
              <a:t>elevation</a:t>
            </a:r>
            <a:endParaRPr lang="pl-PL" sz="1400" err="1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81264CB5-FAB3-0D4D-BB30-EF8A6E6B7DB9}"/>
              </a:ext>
            </a:extLst>
          </p:cNvPr>
          <p:cNvSpPr txBox="1">
            <a:spLocks/>
          </p:cNvSpPr>
          <p:nvPr/>
        </p:nvSpPr>
        <p:spPr>
          <a:xfrm>
            <a:off x="98389" y="1275121"/>
            <a:ext cx="2690400" cy="6639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400" err="1">
                <a:cs typeface="Calibri Light"/>
              </a:rPr>
              <a:t>Northern</a:t>
            </a:r>
            <a:r>
              <a:rPr lang="pl-PL" sz="1400">
                <a:cs typeface="Calibri Light"/>
              </a:rPr>
              <a:t> </a:t>
            </a:r>
            <a:r>
              <a:rPr lang="pl-PL" sz="1400" err="1">
                <a:cs typeface="Calibri Light"/>
              </a:rPr>
              <a:t>elevation</a:t>
            </a:r>
            <a:r>
              <a:rPr lang="pl-PL" sz="1400">
                <a:cs typeface="Calibri Light"/>
              </a:rPr>
              <a:t> </a:t>
            </a:r>
          </a:p>
          <a:p>
            <a:endParaRPr lang="pl-PL" sz="1400">
              <a:cs typeface="Calibri Light"/>
            </a:endParaRPr>
          </a:p>
        </p:txBody>
      </p:sp>
      <p:pic>
        <p:nvPicPr>
          <p:cNvPr id="16" name="Obraz 6" descr="Obraz zawierający na wolnym powietrzu, budynek, biały, kamień&#10;&#10;Opis wygenerowany automatycznie">
            <a:extLst>
              <a:ext uri="{FF2B5EF4-FFF2-40B4-BE49-F238E27FC236}">
                <a16:creationId xmlns:a16="http://schemas.microsoft.com/office/drawing/2014/main" id="{2FB159F0-06EF-93FF-E108-8032D947D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8644" y="1618333"/>
            <a:ext cx="2529998" cy="1756357"/>
          </a:xfrm>
          <a:prstGeom prst="rect">
            <a:avLst/>
          </a:prstGeom>
        </p:spPr>
      </p:pic>
      <p:pic>
        <p:nvPicPr>
          <p:cNvPr id="18" name="Obraz 8" descr="Obraz zawierający tekst&#10;&#10;Opis wygenerowany automatycznie">
            <a:extLst>
              <a:ext uri="{FF2B5EF4-FFF2-40B4-BE49-F238E27FC236}">
                <a16:creationId xmlns:a16="http://schemas.microsoft.com/office/drawing/2014/main" id="{9384CED2-91D4-2961-DB84-BC8C325B3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596" y="4091741"/>
            <a:ext cx="3554390" cy="2474622"/>
          </a:xfrm>
          <a:prstGeom prst="rect">
            <a:avLst/>
          </a:prstGeom>
        </p:spPr>
      </p:pic>
      <p:pic>
        <p:nvPicPr>
          <p:cNvPr id="20" name="Obraz 5" descr="Obraz zawierający drewniany, drewno&#10;&#10;Opis wygenerowany automatycznie">
            <a:extLst>
              <a:ext uri="{FF2B5EF4-FFF2-40B4-BE49-F238E27FC236}">
                <a16:creationId xmlns:a16="http://schemas.microsoft.com/office/drawing/2014/main" id="{2A9397B8-13C3-19CA-3DC0-0D6A6E1A9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8099" y="1623628"/>
            <a:ext cx="2595196" cy="1710840"/>
          </a:xfrm>
          <a:prstGeom prst="rect">
            <a:avLst/>
          </a:prstGeom>
        </p:spPr>
      </p:pic>
      <p:pic>
        <p:nvPicPr>
          <p:cNvPr id="22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C70986B7-6E8A-44AE-02F3-C5F8C3E39D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6307" y="1661639"/>
            <a:ext cx="2005250" cy="1707188"/>
          </a:xfrm>
          <a:prstGeom prst="rect">
            <a:avLst/>
          </a:prstGeom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4DC0984B-1F3D-B9A0-A9BB-1F1013CBDD35}"/>
              </a:ext>
            </a:extLst>
          </p:cNvPr>
          <p:cNvSpPr txBox="1">
            <a:spLocks/>
          </p:cNvSpPr>
          <p:nvPr/>
        </p:nvSpPr>
        <p:spPr>
          <a:xfrm>
            <a:off x="3985916" y="1156697"/>
            <a:ext cx="4206688" cy="724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400">
                <a:cs typeface="Calibri Light"/>
              </a:rPr>
              <a:t>Western </a:t>
            </a:r>
            <a:r>
              <a:rPr lang="pl-PL" sz="1400" err="1">
                <a:cs typeface="Calibri Light"/>
              </a:rPr>
              <a:t>elevation</a:t>
            </a:r>
            <a:endParaRPr lang="pl-PL" sz="1400" err="1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7ADC5951-9009-52F9-99D5-0F3D06282AC6}"/>
              </a:ext>
            </a:extLst>
          </p:cNvPr>
          <p:cNvSpPr txBox="1">
            <a:spLocks/>
          </p:cNvSpPr>
          <p:nvPr/>
        </p:nvSpPr>
        <p:spPr>
          <a:xfrm>
            <a:off x="9331123" y="3204024"/>
            <a:ext cx="4206688" cy="724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400" err="1">
                <a:cs typeface="Calibri Light"/>
              </a:rPr>
              <a:t>After</a:t>
            </a:r>
            <a:r>
              <a:rPr lang="pl-PL" sz="1400">
                <a:cs typeface="Calibri Light"/>
              </a:rPr>
              <a:t> 1905</a:t>
            </a:r>
          </a:p>
        </p:txBody>
      </p:sp>
      <p:sp>
        <p:nvSpPr>
          <p:cNvPr id="24" name="Tytuł 1">
            <a:extLst>
              <a:ext uri="{FF2B5EF4-FFF2-40B4-BE49-F238E27FC236}">
                <a16:creationId xmlns:a16="http://schemas.microsoft.com/office/drawing/2014/main" id="{E4A55081-CD11-DCC7-4884-1565117F8040}"/>
              </a:ext>
            </a:extLst>
          </p:cNvPr>
          <p:cNvSpPr txBox="1">
            <a:spLocks/>
          </p:cNvSpPr>
          <p:nvPr/>
        </p:nvSpPr>
        <p:spPr>
          <a:xfrm>
            <a:off x="-2241" y="2462"/>
            <a:ext cx="12196482" cy="1347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err="1">
                <a:cs typeface="Calibri Light"/>
              </a:rPr>
              <a:t>Elevations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0DA6CE33-6465-C2BE-697A-A791AD84A471}"/>
              </a:ext>
            </a:extLst>
          </p:cNvPr>
          <p:cNvSpPr txBox="1">
            <a:spLocks/>
          </p:cNvSpPr>
          <p:nvPr/>
        </p:nvSpPr>
        <p:spPr>
          <a:xfrm>
            <a:off x="90636" y="6461589"/>
            <a:ext cx="2692439" cy="496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400">
                <a:cs typeface="Calibri Light"/>
              </a:rPr>
              <a:t>1931-32 J. Kahl, R. Pieńkowski, ZAP</a:t>
            </a:r>
            <a:endParaRPr lang="pl-PL" sz="1400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09502BD3-0778-557B-8F5A-B2CA0AB65E25}"/>
              </a:ext>
            </a:extLst>
          </p:cNvPr>
          <p:cNvSpPr txBox="1">
            <a:spLocks/>
          </p:cNvSpPr>
          <p:nvPr/>
        </p:nvSpPr>
        <p:spPr>
          <a:xfrm>
            <a:off x="3940220" y="6461589"/>
            <a:ext cx="2692439" cy="496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400">
                <a:cs typeface="Calibri Light"/>
              </a:rPr>
              <a:t>1931-32 J. Kahl, R. Pieńkowski, ZAP</a:t>
            </a:r>
            <a:endParaRPr lang="pl-PL" sz="1400"/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B2E84812-A990-B99D-D46E-5F2C053AA996}"/>
              </a:ext>
            </a:extLst>
          </p:cNvPr>
          <p:cNvSpPr txBox="1">
            <a:spLocks/>
          </p:cNvSpPr>
          <p:nvPr/>
        </p:nvSpPr>
        <p:spPr>
          <a:xfrm>
            <a:off x="140116" y="3321321"/>
            <a:ext cx="5809418" cy="496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400">
                <a:cs typeface="Calibri Light"/>
              </a:rPr>
              <a:t>1905 J. Sobecki, M. i K. </a:t>
            </a:r>
            <a:r>
              <a:rPr lang="pl-PL" sz="1400" err="1">
                <a:cs typeface="Calibri Light"/>
              </a:rPr>
              <a:t>Piechotkowie</a:t>
            </a:r>
            <a:r>
              <a:rPr lang="pl-PL" sz="1400">
                <a:cs typeface="Calibri Light"/>
              </a:rPr>
              <a:t> </a:t>
            </a:r>
            <a:endParaRPr lang="pl-PL" i="1">
              <a:cs typeface="Calibri Light"/>
            </a:endParaRPr>
          </a:p>
          <a:p>
            <a:r>
              <a:rPr lang="pl-PL" sz="1400">
                <a:cs typeface="Calibri Light"/>
              </a:rPr>
              <a:t>"</a:t>
            </a:r>
            <a:r>
              <a:rPr lang="pl-PL" sz="1400" i="1">
                <a:cs typeface="Calibri Light"/>
              </a:rPr>
              <a:t>The Gates of </a:t>
            </a:r>
            <a:r>
              <a:rPr lang="pl-PL" sz="1400" i="1" err="1">
                <a:cs typeface="Calibri Light"/>
              </a:rPr>
              <a:t>Heaven</a:t>
            </a:r>
            <a:r>
              <a:rPr lang="pl-PL" sz="1400" i="1">
                <a:cs typeface="Calibri Light"/>
              </a:rPr>
              <a:t>"</a:t>
            </a:r>
            <a:endParaRPr lang="pl-PL" i="1">
              <a:cs typeface="Calibri Light" panose="020F0302020204030204"/>
            </a:endParaRPr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AEC703FC-4C6B-5B82-F21F-CAF415A73BC5}"/>
              </a:ext>
            </a:extLst>
          </p:cNvPr>
          <p:cNvSpPr txBox="1">
            <a:spLocks/>
          </p:cNvSpPr>
          <p:nvPr/>
        </p:nvSpPr>
        <p:spPr>
          <a:xfrm>
            <a:off x="3989700" y="3254086"/>
            <a:ext cx="4711243" cy="496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400" err="1">
                <a:cs typeface="Calibri Light"/>
              </a:rPr>
              <a:t>Before</a:t>
            </a:r>
            <a:r>
              <a:rPr lang="pl-PL" sz="1400">
                <a:cs typeface="Calibri Light"/>
              </a:rPr>
              <a:t> 1905</a:t>
            </a:r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74ED7E5E-0921-AF85-351A-14DF6B3B5D34}"/>
              </a:ext>
            </a:extLst>
          </p:cNvPr>
          <p:cNvSpPr txBox="1">
            <a:spLocks/>
          </p:cNvSpPr>
          <p:nvPr/>
        </p:nvSpPr>
        <p:spPr>
          <a:xfrm>
            <a:off x="7013833" y="3254086"/>
            <a:ext cx="2189920" cy="496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400" err="1">
                <a:cs typeface="Calibri Light"/>
              </a:rPr>
              <a:t>Before</a:t>
            </a:r>
            <a:r>
              <a:rPr lang="pl-PL" sz="1400">
                <a:cs typeface="Calibri Light"/>
              </a:rPr>
              <a:t> 1905 </a:t>
            </a: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73C7EFFC-5EB4-AC62-8486-70F8E90D8802}"/>
              </a:ext>
            </a:extLst>
          </p:cNvPr>
          <p:cNvSpPr txBox="1">
            <a:spLocks/>
          </p:cNvSpPr>
          <p:nvPr/>
        </p:nvSpPr>
        <p:spPr>
          <a:xfrm>
            <a:off x="8294505" y="6461589"/>
            <a:ext cx="3969036" cy="496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400">
                <a:cs typeface="Calibri Light"/>
              </a:rPr>
              <a:t>1931-32 J. Sikora, M. i K. </a:t>
            </a:r>
            <a:r>
              <a:rPr lang="pl-PL" sz="1400" err="1">
                <a:cs typeface="Calibri Light"/>
              </a:rPr>
              <a:t>Piechotkowie</a:t>
            </a:r>
            <a:r>
              <a:rPr lang="pl-PL" sz="1400">
                <a:cs typeface="Calibri Light"/>
              </a:rPr>
              <a:t>, ZAP</a:t>
            </a:r>
            <a:endParaRPr lang="pl-PL" sz="1400"/>
          </a:p>
        </p:txBody>
      </p:sp>
    </p:spTree>
    <p:extLst>
      <p:ext uri="{BB962C8B-B14F-4D97-AF65-F5344CB8AC3E}">
        <p14:creationId xmlns:p14="http://schemas.microsoft.com/office/powerpoint/2010/main" val="3760054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4">
            <a:extLst>
              <a:ext uri="{FF2B5EF4-FFF2-40B4-BE49-F238E27FC236}">
                <a16:creationId xmlns:a16="http://schemas.microsoft.com/office/drawing/2014/main" id="{4513F69C-3D6D-4E72-9289-5BC3584D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budynek, cegła, kamień, dach&#10;&#10;Opis wygenerowany automatycznie">
            <a:extLst>
              <a:ext uri="{FF2B5EF4-FFF2-40B4-BE49-F238E27FC236}">
                <a16:creationId xmlns:a16="http://schemas.microsoft.com/office/drawing/2014/main" id="{0A671660-ADED-CBCF-79BF-A0924DA82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205" y="291708"/>
            <a:ext cx="6360518" cy="3053102"/>
          </a:xfrm>
          <a:prstGeom prst="rect">
            <a:avLst/>
          </a:prstGeom>
        </p:spPr>
      </p:pic>
      <p:pic>
        <p:nvPicPr>
          <p:cNvPr id="8" name="Obraz 11" descr="Obraz zawierający budynek, drewniany, drewno, most&#10;&#10;Opis wygenerowany automatycznie">
            <a:extLst>
              <a:ext uri="{FF2B5EF4-FFF2-40B4-BE49-F238E27FC236}">
                <a16:creationId xmlns:a16="http://schemas.microsoft.com/office/drawing/2014/main" id="{5FC446F0-9C0D-A18F-D8DF-FA563AB80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261994" y="3087252"/>
            <a:ext cx="2815550" cy="4139836"/>
          </a:xfrm>
          <a:prstGeom prst="rect">
            <a:avLst/>
          </a:prstGeom>
        </p:spPr>
      </p:pic>
      <p:sp>
        <p:nvSpPr>
          <p:cNvPr id="16" name="Tytuł 1">
            <a:extLst>
              <a:ext uri="{FF2B5EF4-FFF2-40B4-BE49-F238E27FC236}">
                <a16:creationId xmlns:a16="http://schemas.microsoft.com/office/drawing/2014/main" id="{CDC3153F-12B3-2EF6-E654-728E63EC9CC5}"/>
              </a:ext>
            </a:extLst>
          </p:cNvPr>
          <p:cNvSpPr txBox="1">
            <a:spLocks/>
          </p:cNvSpPr>
          <p:nvPr/>
        </p:nvSpPr>
        <p:spPr>
          <a:xfrm>
            <a:off x="-3414675" y="2752288"/>
            <a:ext cx="12196482" cy="1347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>
                <a:cs typeface="Calibri Light"/>
              </a:rPr>
              <a:t>Interior</a:t>
            </a: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733117D7-D80F-CC48-EF0C-033D40E26EE4}"/>
              </a:ext>
            </a:extLst>
          </p:cNvPr>
          <p:cNvSpPr txBox="1">
            <a:spLocks/>
          </p:cNvSpPr>
          <p:nvPr/>
        </p:nvSpPr>
        <p:spPr>
          <a:xfrm>
            <a:off x="5509154" y="3162940"/>
            <a:ext cx="2692439" cy="496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400" err="1">
                <a:cs typeface="Calibri Light"/>
              </a:rPr>
              <a:t>Textures</a:t>
            </a: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39E5635B-0AE2-D614-A94D-E51943C163CC}"/>
              </a:ext>
            </a:extLst>
          </p:cNvPr>
          <p:cNvSpPr txBox="1">
            <a:spLocks/>
          </p:cNvSpPr>
          <p:nvPr/>
        </p:nvSpPr>
        <p:spPr>
          <a:xfrm>
            <a:off x="5506029" y="6430767"/>
            <a:ext cx="2692439" cy="496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400" err="1">
                <a:cs typeface="Calibri Light"/>
              </a:rPr>
              <a:t>Dome</a:t>
            </a:r>
          </a:p>
        </p:txBody>
      </p:sp>
      <p:pic>
        <p:nvPicPr>
          <p:cNvPr id="3" name="Obraz 10" descr="Obraz zawierający tekst, biały, metro&#10;&#10;Opis wygenerowany automatycznie">
            <a:extLst>
              <a:ext uri="{FF2B5EF4-FFF2-40B4-BE49-F238E27FC236}">
                <a16:creationId xmlns:a16="http://schemas.microsoft.com/office/drawing/2014/main" id="{BC34C8F9-CE9B-6E72-3B8F-D5C04398C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2637" y="3664651"/>
            <a:ext cx="2082833" cy="297764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D4502F2-B80F-C28D-040C-9CEFE088C455}"/>
              </a:ext>
            </a:extLst>
          </p:cNvPr>
          <p:cNvSpPr txBox="1"/>
          <p:nvPr/>
        </p:nvSpPr>
        <p:spPr>
          <a:xfrm>
            <a:off x="9815443" y="6557617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>
                <a:latin typeface="Calibri"/>
                <a:cs typeface="Calibri Light"/>
              </a:rPr>
              <a:t>​</a:t>
            </a:r>
            <a:r>
              <a:rPr lang="pl-PL" sz="1400" err="1">
                <a:latin typeface="Calibri"/>
                <a:cs typeface="Calibri Light"/>
              </a:rPr>
              <a:t>Ezrat</a:t>
            </a:r>
            <a:r>
              <a:rPr lang="pl-PL" sz="1400">
                <a:latin typeface="Calibri"/>
                <a:cs typeface="Calibri Light"/>
              </a:rPr>
              <a:t> </a:t>
            </a:r>
            <a:r>
              <a:rPr lang="pl-PL" sz="1400" err="1">
                <a:latin typeface="Calibri"/>
                <a:cs typeface="Calibri Light"/>
              </a:rPr>
              <a:t>naszim</a:t>
            </a:r>
            <a:endParaRPr lang="pl-PL" sz="1400" err="1">
              <a:latin typeface="Calibri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1E346C7-05F6-2778-75F1-433DCB761634}"/>
              </a:ext>
            </a:extLst>
          </p:cNvPr>
          <p:cNvSpPr txBox="1"/>
          <p:nvPr/>
        </p:nvSpPr>
        <p:spPr>
          <a:xfrm>
            <a:off x="1571297" y="257092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 </a:t>
            </a:r>
            <a:r>
              <a:rPr lang="pl-PL" dirty="0">
                <a:latin typeface="Calibri"/>
                <a:cs typeface="Calibri Light"/>
              </a:rPr>
              <a:t>"</a:t>
            </a:r>
            <a:r>
              <a:rPr lang="pl-PL" i="1" dirty="0">
                <a:latin typeface="Calibri"/>
                <a:cs typeface="Calibri Light"/>
              </a:rPr>
              <a:t>The Gates of </a:t>
            </a:r>
            <a:r>
              <a:rPr lang="pl-PL" i="1" dirty="0" err="1">
                <a:latin typeface="Calibri"/>
                <a:cs typeface="Calibri Light"/>
              </a:rPr>
              <a:t>Heaven</a:t>
            </a:r>
            <a:r>
              <a:rPr lang="pl-PL" i="1" dirty="0">
                <a:latin typeface="Calibri"/>
                <a:cs typeface="Calibri Light"/>
              </a:rPr>
              <a:t>"</a:t>
            </a:r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804192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13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Motyw pakietu Office</vt:lpstr>
      <vt:lpstr>Synagogue in Końskie  Jędruszek Agnieszka, Łukasz Polewczyk</vt:lpstr>
      <vt:lpstr>Prezentacja programu PowerPoint</vt:lpstr>
      <vt:lpstr>History</vt:lpstr>
      <vt:lpstr>Short description</vt:lpstr>
      <vt:lpstr>Prezentacja programu PowerPoint</vt:lpstr>
      <vt:lpstr>Floor plans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Internet 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revision>61</cp:revision>
  <dcterms:created xsi:type="dcterms:W3CDTF">2023-05-09T09:22:50Z</dcterms:created>
  <dcterms:modified xsi:type="dcterms:W3CDTF">2023-08-14T15:33:30Z</dcterms:modified>
</cp:coreProperties>
</file>